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36"/>
  </p:notesMasterIdLst>
  <p:sldIdLst>
    <p:sldId id="256" r:id="rId2"/>
    <p:sldId id="271" r:id="rId3"/>
    <p:sldId id="281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59" r:id="rId12"/>
    <p:sldId id="262" r:id="rId13"/>
    <p:sldId id="263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3" r:id="rId24"/>
    <p:sldId id="260" r:id="rId25"/>
    <p:sldId id="291" r:id="rId26"/>
    <p:sldId id="292" r:id="rId27"/>
    <p:sldId id="293" r:id="rId28"/>
    <p:sldId id="294" r:id="rId29"/>
    <p:sldId id="295" r:id="rId30"/>
    <p:sldId id="296" r:id="rId31"/>
    <p:sldId id="298" r:id="rId32"/>
    <p:sldId id="299" r:id="rId33"/>
    <p:sldId id="300" r:id="rId34"/>
    <p:sldId id="301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3"/>
  </p:normalViewPr>
  <p:slideViewPr>
    <p:cSldViewPr snapToGrid="0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C6644-F720-C24A-B493-65EF33FCC613}" type="datetimeFigureOut">
              <a:rPr kumimoji="1" lang="ja-JP" altLang="en-US" smtClean="0"/>
              <a:t>2022/11/24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6F36B-B1BA-7E45-A162-5B73FFC52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6581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F80BF-6D72-314D-A028-32965E274996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684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8ECEA-09B7-D046-9FA8-2090408A675A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4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2C6AF-5AA4-7B4D-9A34-8CC27D41D221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552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10A29-939D-744D-8BE1-56D1EDADEB65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48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AB08-5D13-4C4A-8DDE-54BCE76556D1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799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822C8-1ED0-EB41-A9A0-46B81D7568F0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53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7BE0-1C02-C54F-BE2C-B7AC4C2D6A70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855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A1CE9-7CE2-974F-AB7E-2F3B16CD8F39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278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7490C-A6AA-1340-BB6B-E5AC77B4EE10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66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B4BD0-D4BB-C344-ABA3-2F205D1873D2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499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FA236-18F8-4841-96E8-1D0F8C3E896C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943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B76F1-4DDB-A543-9BA2-BD274678E7BC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36BCC-C912-6E44-B6B8-537F10DA3E7C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210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A99DD-D1C2-7648-BFBA-EABA63E10FFE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96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23070-FF3F-094E-B502-F2BE587A2C98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31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9D6E5-4650-014B-AB05-FBB7A6ADE7EC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8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E39CB68-4ABE-2249-A2AF-F22B6C601251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087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8DA0E9A-7CBB-7B46-891D-DC46A77AF803}" type="datetime1">
              <a:rPr lang="ja-JP" altLang="en-US" smtClean="0"/>
              <a:t>2022/11/24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9526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kumimoji="1"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kumimoji="1"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ビデオ 3">
            <a:extLst>
              <a:ext uri="{FF2B5EF4-FFF2-40B4-BE49-F238E27FC236}">
                <a16:creationId xmlns:a16="http://schemas.microsoft.com/office/drawing/2014/main" id="{F7B88DC1-98BB-B60E-51AE-909C373765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344385"/>
            <a:ext cx="12191999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2AF6AC5D-85FC-210F-32E9-1C1483D5CB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1322616"/>
            <a:ext cx="10905059" cy="265120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kumimoji="1" lang="ja-JP" altLang="en-US" sz="5400">
                <a:solidFill>
                  <a:schemeClr val="tx1"/>
                </a:solidFill>
              </a:rPr>
              <a:t>第</a:t>
            </a:r>
            <a:r>
              <a:rPr kumimoji="1" lang="en-US" altLang="ja-JP" sz="5400" dirty="0">
                <a:solidFill>
                  <a:schemeClr val="tx1"/>
                </a:solidFill>
              </a:rPr>
              <a:t>3</a:t>
            </a:r>
            <a:r>
              <a:rPr kumimoji="1" lang="ja-JP" altLang="en-US" sz="5400">
                <a:solidFill>
                  <a:schemeClr val="tx1"/>
                </a:solidFill>
              </a:rPr>
              <a:t>回</a:t>
            </a:r>
            <a:r>
              <a:rPr kumimoji="1" lang="en-US" altLang="ja-JP" sz="5400" dirty="0">
                <a:solidFill>
                  <a:schemeClr val="tx1"/>
                </a:solidFill>
              </a:rPr>
              <a:t>LT</a:t>
            </a:r>
            <a:r>
              <a:rPr kumimoji="1" lang="ja-JP" altLang="en-US" sz="5400">
                <a:solidFill>
                  <a:schemeClr val="tx1"/>
                </a:solidFill>
              </a:rPr>
              <a:t>大会</a:t>
            </a:r>
            <a:br>
              <a:rPr kumimoji="1" lang="en-US" altLang="ja-JP" sz="5400" dirty="0">
                <a:solidFill>
                  <a:schemeClr val="tx1"/>
                </a:solidFill>
              </a:rPr>
            </a:br>
            <a:r>
              <a:rPr lang="ja-JP" altLang="en-US" sz="2800">
                <a:solidFill>
                  <a:schemeClr val="tx1"/>
                </a:solidFill>
              </a:rPr>
              <a:t>吉田ゼミ</a:t>
            </a:r>
            <a:r>
              <a:rPr lang="en-US" altLang="ja-JP" sz="2800" dirty="0" err="1">
                <a:solidFill>
                  <a:schemeClr val="tx1"/>
                </a:solidFill>
              </a:rPr>
              <a:t>AtCODER</a:t>
            </a:r>
            <a:r>
              <a:rPr lang="ja-JP" altLang="en-US" sz="2800">
                <a:solidFill>
                  <a:schemeClr val="tx1"/>
                </a:solidFill>
              </a:rPr>
              <a:t>部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7EC9069-06B7-28F7-FC62-1F8EA37526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0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kumimoji="1" lang="ja-JP" altLang="en-US" sz="2000">
                <a:solidFill>
                  <a:schemeClr val="tx1"/>
                </a:solidFill>
              </a:rPr>
              <a:t>宮城ひゅうが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B9DD7C1-9E5D-9B68-424A-221186B3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2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10</a:t>
            </a:fld>
            <a:endParaRPr lang="en-US" sz="20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76F813E-7009-13FD-18E6-57F1775526A7}"/>
              </a:ext>
            </a:extLst>
          </p:cNvPr>
          <p:cNvSpPr txBox="1"/>
          <p:nvPr/>
        </p:nvSpPr>
        <p:spPr>
          <a:xfrm>
            <a:off x="1143001" y="1911121"/>
            <a:ext cx="107441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結果：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・審査員特別賞</a:t>
            </a:r>
            <a:r>
              <a:rPr kumimoji="1" lang="en-US" altLang="ja-JP" dirty="0"/>
              <a:t>( </a:t>
            </a:r>
            <a:r>
              <a:rPr kumimoji="1" lang="ja-JP" altLang="en-US"/>
              <a:t>全体</a:t>
            </a:r>
            <a:r>
              <a:rPr kumimoji="1" lang="en-US" altLang="ja-JP" dirty="0"/>
              <a:t>2</a:t>
            </a:r>
            <a:r>
              <a:rPr kumimoji="1" lang="ja-JP" altLang="en-US"/>
              <a:t>位）を受賞</a:t>
            </a:r>
            <a:endParaRPr kumimoji="1" lang="en-US" altLang="ja-JP" dirty="0"/>
          </a:p>
          <a:p>
            <a:r>
              <a:rPr kumimoji="1" lang="ja-JP" altLang="en-US"/>
              <a:t>・アイデアの独自性と採用技術の幅広さで評価された。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受賞以外の特典</a:t>
            </a:r>
            <a:r>
              <a:rPr kumimoji="1" lang="en-US" altLang="ja-JP" dirty="0"/>
              <a:t>:</a:t>
            </a:r>
          </a:p>
          <a:p>
            <a:endParaRPr kumimoji="1" lang="en-US" altLang="ja-JP" dirty="0"/>
          </a:p>
          <a:p>
            <a:r>
              <a:rPr kumimoji="1" lang="ja-JP" altLang="en-US"/>
              <a:t>・一次面接確約</a:t>
            </a:r>
            <a:r>
              <a:rPr kumimoji="1" lang="en-US" altLang="ja-JP" dirty="0"/>
              <a:t>(</a:t>
            </a:r>
            <a:r>
              <a:rPr kumimoji="1" lang="ja-JP" altLang="en-US"/>
              <a:t>書類選考、適性検査無条件通過</a:t>
            </a:r>
            <a:r>
              <a:rPr kumimoji="1" lang="en-US" altLang="ja-JP" dirty="0"/>
              <a:t>)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他</a:t>
            </a:r>
            <a:r>
              <a:rPr kumimoji="1" lang="en-US" altLang="ja-JP" dirty="0"/>
              <a:t>)</a:t>
            </a:r>
          </a:p>
          <a:p>
            <a:endParaRPr kumimoji="1" lang="en-US" altLang="ja-JP" dirty="0"/>
          </a:p>
          <a:p>
            <a:r>
              <a:rPr kumimoji="1" lang="ja-JP" altLang="en-US"/>
              <a:t>提出作品の</a:t>
            </a:r>
            <a:r>
              <a:rPr kumimoji="1" lang="en-US" altLang="ja-JP" dirty="0"/>
              <a:t>GITHUB</a:t>
            </a:r>
            <a:r>
              <a:rPr kumimoji="1" lang="ja-JP" altLang="en-US"/>
              <a:t>レポジトリー</a:t>
            </a:r>
            <a:r>
              <a:rPr kumimoji="1" lang="en-US" altLang="ja-JP" dirty="0"/>
              <a:t>: https://</a:t>
            </a:r>
            <a:r>
              <a:rPr kumimoji="1" lang="en-US" altLang="ja-JP" dirty="0" err="1"/>
              <a:t>github.com</a:t>
            </a:r>
            <a:r>
              <a:rPr kumimoji="1" lang="en-US" altLang="ja-JP" dirty="0"/>
              <a:t>/candy-con/</a:t>
            </a:r>
            <a:r>
              <a:rPr kumimoji="1" lang="en-US" altLang="ja-JP" dirty="0" err="1"/>
              <a:t>HM_chokinbako_old</a:t>
            </a:r>
            <a:endParaRPr kumimoji="1" lang="en-US" altLang="ja-JP" dirty="0"/>
          </a:p>
          <a:p>
            <a:r>
              <a:rPr kumimoji="1" lang="en-US" altLang="ja-JP" dirty="0"/>
              <a:t>QIITA: </a:t>
            </a:r>
            <a:r>
              <a:rPr kumimoji="1" lang="ja-JP" altLang="en-US"/>
              <a:t>誠意制作中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01843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3BA009-5ED5-631B-208A-E7B44DD8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108" y="2527851"/>
            <a:ext cx="9031783" cy="18022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ja-JP" altLang="en-US" sz="4400"/>
              <a:t>コードレビューで得た知識コーナー</a:t>
            </a:r>
            <a:br>
              <a:rPr lang="en-US" altLang="ja-JP" sz="4800" dirty="0"/>
            </a:br>
            <a:endParaRPr kumimoji="1" lang="ja-JP" altLang="en-US" sz="480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E3853C5-62D4-3FA6-20D7-7751B819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05789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4797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7696199" cy="1079989"/>
          </a:xfrm>
        </p:spPr>
        <p:txBody>
          <a:bodyPr>
            <a:normAutofit/>
          </a:bodyPr>
          <a:lstStyle/>
          <a:p>
            <a:r>
              <a:rPr lang="ja-JP" altLang="en-US" sz="2800"/>
              <a:t>アルゴリズム関連</a:t>
            </a:r>
            <a:endParaRPr kumimoji="1" lang="ja-JP" altLang="en-US" sz="28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6A1E4E-6352-2ED0-D9AB-D64688216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786" y="1622848"/>
            <a:ext cx="10588625" cy="41614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・</a:t>
            </a:r>
            <a:r>
              <a:rPr kumimoji="1" lang="en-US" altLang="ja-JP" dirty="0"/>
              <a:t>11</a:t>
            </a:r>
            <a:r>
              <a:rPr kumimoji="1" lang="ja-JP" altLang="en-US"/>
              <a:t>月より、交友のある先輩方とコーディングレビューの練習を始めた。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・外資系</a:t>
            </a:r>
            <a:r>
              <a:rPr lang="en-US" altLang="ja-JP" dirty="0"/>
              <a:t>IT</a:t>
            </a:r>
            <a:r>
              <a:rPr lang="ja-JP" altLang="en-US"/>
              <a:t>企業は割と</a:t>
            </a:r>
            <a:r>
              <a:rPr lang="en-US" altLang="ja-JP" dirty="0"/>
              <a:t>LEETCODE</a:t>
            </a:r>
            <a:r>
              <a:rPr lang="ja-JP" altLang="en-US"/>
              <a:t>に類似した問題を出すことが多いため、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同サイトの</a:t>
            </a:r>
            <a:r>
              <a:rPr lang="en-US" altLang="ja-JP" dirty="0"/>
              <a:t>BLIND75</a:t>
            </a:r>
            <a:r>
              <a:rPr lang="ja-JP" altLang="en-US"/>
              <a:t>を用いてコーディングレビューを始めた。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/>
              <a:t>本項では、コーディングレビューを通して気になったアルゴリズムやコーディングインタビューにおける流れを紹介</a:t>
            </a:r>
            <a:r>
              <a:rPr lang="ja-JP" altLang="en-US"/>
              <a:t>する。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1596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41937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kumimoji="1" lang="en-US" altLang="ja-JP" sz="2800" dirty="0"/>
              <a:t>2</a:t>
            </a:r>
            <a:r>
              <a:rPr kumimoji="1" lang="ja-JP" altLang="en-US" sz="2800"/>
              <a:t>　　コーディングインタビュー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13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590941"/>
            <a:ext cx="79208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/>
              <a:t>・面接官に出された問題を対話形式で解いていくもの</a:t>
            </a:r>
            <a:endParaRPr kumimoji="1" lang="en-US" altLang="ja-JP" sz="1400" dirty="0"/>
          </a:p>
          <a:p>
            <a:endParaRPr kumimoji="1" lang="en-US" altLang="ja-JP" sz="1400" dirty="0"/>
          </a:p>
          <a:p>
            <a:r>
              <a:rPr kumimoji="1" lang="ja-JP" altLang="en-US" sz="1400"/>
              <a:t>・</a:t>
            </a:r>
            <a:r>
              <a:rPr kumimoji="1" lang="en-US" altLang="ja-JP" sz="1400" dirty="0"/>
              <a:t>1</a:t>
            </a:r>
            <a:r>
              <a:rPr kumimoji="1" lang="ja-JP" altLang="en-US" sz="1400"/>
              <a:t>時間</a:t>
            </a:r>
            <a:r>
              <a:rPr kumimoji="1" lang="en-US" altLang="ja-JP" sz="1400" dirty="0"/>
              <a:t>~</a:t>
            </a:r>
            <a:r>
              <a:rPr kumimoji="1" lang="ja-JP" altLang="en-US" sz="1400"/>
              <a:t>程度が目安。</a:t>
            </a:r>
            <a:endParaRPr kumimoji="1" lang="en-US" altLang="ja-JP" sz="1400" dirty="0"/>
          </a:p>
          <a:p>
            <a:endParaRPr kumimoji="1" lang="en-US" altLang="ja-JP" sz="1400" dirty="0"/>
          </a:p>
          <a:p>
            <a:r>
              <a:rPr kumimoji="1" lang="ja-JP" altLang="en-US" sz="1400"/>
              <a:t>・</a:t>
            </a:r>
            <a:r>
              <a:rPr kumimoji="1" lang="en-US" altLang="ja-JP" sz="1400" dirty="0"/>
              <a:t>Google </a:t>
            </a:r>
            <a:r>
              <a:rPr kumimoji="1" lang="ja-JP" altLang="en-US" sz="1400"/>
              <a:t>ではこれが</a:t>
            </a:r>
            <a:r>
              <a:rPr kumimoji="1" lang="en-US" altLang="ja-JP" sz="1400" dirty="0"/>
              <a:t>7</a:t>
            </a:r>
            <a:r>
              <a:rPr kumimoji="1" lang="ja-JP" altLang="en-US" sz="1400"/>
              <a:t>回ほど行われる</a:t>
            </a:r>
            <a:r>
              <a:rPr kumimoji="1" lang="en-US" altLang="ja-JP" sz="1400" dirty="0"/>
              <a:t> </a:t>
            </a:r>
            <a:r>
              <a:rPr kumimoji="1" lang="en-US" altLang="ja-JP" sz="1400" dirty="0">
                <a:sym typeface="Wingdings" pitchFamily="2" charset="2"/>
              </a:rPr>
              <a:t> </a:t>
            </a:r>
            <a:r>
              <a:rPr kumimoji="1" lang="ja-JP" altLang="en-US" sz="1400">
                <a:sym typeface="Wingdings" pitchFamily="2" charset="2"/>
              </a:rPr>
              <a:t>やばい。</a:t>
            </a:r>
            <a:endParaRPr kumimoji="1" lang="en-US" altLang="ja-JP" sz="1400" dirty="0"/>
          </a:p>
          <a:p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E0D63CE-B18E-5222-58BB-EDFBCE49A2C5}"/>
              </a:ext>
            </a:extLst>
          </p:cNvPr>
          <p:cNvSpPr/>
          <p:nvPr/>
        </p:nvSpPr>
        <p:spPr>
          <a:xfrm>
            <a:off x="1254826" y="3023024"/>
            <a:ext cx="9795761" cy="364367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600"/>
              <a:t>出題されるものの例題：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与えられた配列</a:t>
            </a:r>
            <a:r>
              <a:rPr kumimoji="1" lang="en-US" altLang="ja-JP" sz="1600" dirty="0" err="1"/>
              <a:t>nums</a:t>
            </a:r>
            <a:r>
              <a:rPr kumimoji="1" lang="ja-JP" altLang="en-US" sz="1600"/>
              <a:t>について、以下のような処理を行うコードを書きなさい。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pPr marL="342900" indent="-342900">
              <a:buAutoNum type="arabicPeriod"/>
            </a:pPr>
            <a:r>
              <a:rPr kumimoji="1" lang="ja-JP" altLang="en-US" sz="1600"/>
              <a:t>配列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 </a:t>
            </a:r>
            <a:r>
              <a:rPr kumimoji="1" lang="ja-JP" altLang="en-US" sz="1600"/>
              <a:t>を受け取る。</a:t>
            </a:r>
            <a:endParaRPr kumimoji="1" lang="en-US" altLang="ja-JP" sz="1600" dirty="0"/>
          </a:p>
          <a:p>
            <a:pPr marL="342900" indent="-342900">
              <a:buAutoNum type="arabicPeriod"/>
            </a:pPr>
            <a:r>
              <a:rPr kumimoji="1" lang="ja-JP" altLang="en-US" sz="1600"/>
              <a:t>配列</a:t>
            </a:r>
            <a:r>
              <a:rPr kumimoji="1" lang="en-US" altLang="ja-JP" sz="1600" dirty="0" err="1"/>
              <a:t>nums</a:t>
            </a:r>
            <a:r>
              <a:rPr kumimoji="1" lang="ja-JP" altLang="en-US" sz="1600"/>
              <a:t>の各要素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[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]</a:t>
            </a:r>
            <a:r>
              <a:rPr kumimoji="1" lang="ja-JP" altLang="en-US" sz="1600"/>
              <a:t>について、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[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]</a:t>
            </a:r>
            <a:r>
              <a:rPr kumimoji="1" lang="ja-JP" altLang="en-US" sz="1600"/>
              <a:t>以外の全ての要素の積を対応する配列</a:t>
            </a:r>
            <a:r>
              <a:rPr kumimoji="1" lang="en-US" altLang="ja-JP" sz="1600" dirty="0"/>
              <a:t>answer</a:t>
            </a:r>
            <a:r>
              <a:rPr kumimoji="1" lang="ja-JP" altLang="en-US" sz="1600"/>
              <a:t>の</a:t>
            </a:r>
            <a:r>
              <a:rPr kumimoji="1" lang="en-US" altLang="ja-JP" sz="1600" dirty="0"/>
              <a:t>answer[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]</a:t>
            </a:r>
            <a:r>
              <a:rPr kumimoji="1" lang="ja-JP" altLang="en-US" sz="1600"/>
              <a:t>に格納する。</a:t>
            </a:r>
            <a:endParaRPr kumimoji="1" lang="en-US" altLang="ja-JP" sz="1600" dirty="0"/>
          </a:p>
          <a:p>
            <a:pPr marL="342900" indent="-342900">
              <a:buAutoNum type="arabicPeriod"/>
            </a:pPr>
            <a:r>
              <a:rPr kumimoji="1" lang="ja-JP" altLang="en-US" sz="1600"/>
              <a:t>配列</a:t>
            </a:r>
            <a:r>
              <a:rPr kumimoji="1" lang="en-US" altLang="ja-JP" sz="1600" dirty="0"/>
              <a:t>answer</a:t>
            </a:r>
            <a:r>
              <a:rPr kumimoji="1" lang="ja-JP" altLang="en-US" sz="1600"/>
              <a:t>を出力する。</a:t>
            </a:r>
            <a:endParaRPr kumimoji="1" lang="en-US" altLang="ja-JP" sz="1600" dirty="0"/>
          </a:p>
          <a:p>
            <a:pPr marL="342900" indent="-342900">
              <a:buAutoNum type="arabicPeriod"/>
            </a:pPr>
            <a:r>
              <a:rPr kumimoji="1" lang="ja-JP" altLang="en-US" sz="1600"/>
              <a:t>制約として、割り算を使ってはいけない。</a:t>
            </a:r>
            <a:endParaRPr kumimoji="1" lang="en-US" altLang="ja-JP" sz="1600" dirty="0"/>
          </a:p>
          <a:p>
            <a:pPr marL="342900" indent="-342900">
              <a:buAutoNum type="arabicPeriod"/>
            </a:pPr>
            <a:endParaRPr kumimoji="1" lang="en-US" altLang="ja-JP" sz="1600" dirty="0"/>
          </a:p>
          <a:p>
            <a:pPr algn="l"/>
            <a:r>
              <a:rPr kumimoji="1" lang="ja-JP" altLang="en-US" sz="1600"/>
              <a:t>原文まま「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Given an integer array </a:t>
            </a:r>
            <a:r>
              <a:rPr lang="en" altLang="ja-JP" sz="1600" b="0" i="0" dirty="0" err="1">
                <a:solidFill>
                  <a:schemeClr val="tx1"/>
                </a:solidFill>
                <a:effectLst/>
                <a:latin typeface="-apple-system"/>
              </a:rPr>
              <a:t>nums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, return </a:t>
            </a:r>
            <a:r>
              <a:rPr lang="en" altLang="ja-JP" sz="1600" b="0" i="1" dirty="0">
                <a:solidFill>
                  <a:schemeClr val="tx1"/>
                </a:solidFill>
                <a:effectLst/>
                <a:latin typeface="-apple-system"/>
              </a:rPr>
              <a:t>an array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 answer </a:t>
            </a:r>
            <a:r>
              <a:rPr lang="en" altLang="ja-JP" sz="1600" b="0" i="1" dirty="0">
                <a:solidFill>
                  <a:schemeClr val="tx1"/>
                </a:solidFill>
                <a:effectLst/>
                <a:latin typeface="-apple-system"/>
              </a:rPr>
              <a:t>such that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 answer[</a:t>
            </a:r>
            <a:r>
              <a:rPr lang="en" altLang="ja-JP" sz="1600" b="0" i="0" dirty="0" err="1">
                <a:solidFill>
                  <a:schemeClr val="tx1"/>
                </a:solidFill>
                <a:effectLst/>
                <a:latin typeface="-apple-system"/>
              </a:rPr>
              <a:t>i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] </a:t>
            </a:r>
            <a:r>
              <a:rPr lang="en" altLang="ja-JP" sz="1600" b="0" i="1" dirty="0">
                <a:solidFill>
                  <a:schemeClr val="tx1"/>
                </a:solidFill>
                <a:effectLst/>
                <a:latin typeface="-apple-system"/>
              </a:rPr>
              <a:t>is equal to the product of all the elements of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lang="en" altLang="ja-JP" sz="1600" b="0" i="0" dirty="0" err="1">
                <a:solidFill>
                  <a:schemeClr val="tx1"/>
                </a:solidFill>
                <a:effectLst/>
                <a:latin typeface="-apple-system"/>
              </a:rPr>
              <a:t>nums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lang="en" altLang="ja-JP" sz="1600" b="0" i="1" dirty="0">
                <a:solidFill>
                  <a:schemeClr val="tx1"/>
                </a:solidFill>
                <a:effectLst/>
                <a:latin typeface="-apple-system"/>
              </a:rPr>
              <a:t>except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 </a:t>
            </a:r>
            <a:r>
              <a:rPr lang="en" altLang="ja-JP" sz="1600" b="0" i="0" dirty="0" err="1">
                <a:solidFill>
                  <a:schemeClr val="tx1"/>
                </a:solidFill>
                <a:effectLst/>
                <a:latin typeface="-apple-system"/>
              </a:rPr>
              <a:t>nums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[</a:t>
            </a:r>
            <a:r>
              <a:rPr lang="en" altLang="ja-JP" sz="1600" b="0" i="0" dirty="0" err="1">
                <a:solidFill>
                  <a:schemeClr val="tx1"/>
                </a:solidFill>
                <a:effectLst/>
                <a:latin typeface="-apple-system"/>
              </a:rPr>
              <a:t>i</a:t>
            </a:r>
            <a:r>
              <a:rPr lang="en" altLang="ja-JP" sz="1600" b="0" i="0" dirty="0">
                <a:solidFill>
                  <a:schemeClr val="tx1"/>
                </a:solidFill>
                <a:effectLst/>
                <a:latin typeface="-apple-system"/>
              </a:rPr>
              <a:t>].You must write an algorithm that runs in O(n) time and without using the division operation.</a:t>
            </a:r>
            <a:r>
              <a:rPr lang="ja-JP" altLang="en-US" sz="1600" b="0" i="0">
                <a:solidFill>
                  <a:schemeClr val="tx1"/>
                </a:solidFill>
                <a:effectLst/>
                <a:latin typeface="-apple-system"/>
              </a:rPr>
              <a:t>」</a:t>
            </a:r>
            <a:endParaRPr lang="en" altLang="ja-JP" sz="1600" b="0" i="0" dirty="0">
              <a:solidFill>
                <a:schemeClr val="tx1"/>
              </a:solidFill>
              <a:effectLst/>
              <a:latin typeface="-apple-system"/>
            </a:endParaRPr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00377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541937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lang="en-US" altLang="ja-JP" sz="2800" dirty="0"/>
              <a:t>3</a:t>
            </a:r>
            <a:r>
              <a:rPr kumimoji="1" lang="ja-JP" altLang="en-US" sz="2800"/>
              <a:t>　　コーディングインタビュー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14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728110"/>
            <a:ext cx="7920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・思考のプロセスとしては、まず全探索的アプローチを考える。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E0D63CE-B18E-5222-58BB-EDFBCE49A2C5}"/>
              </a:ext>
            </a:extLst>
          </p:cNvPr>
          <p:cNvSpPr/>
          <p:nvPr/>
        </p:nvSpPr>
        <p:spPr>
          <a:xfrm>
            <a:off x="1141413" y="2441132"/>
            <a:ext cx="6615844" cy="36436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600" dirty="0"/>
          </a:p>
          <a:p>
            <a:r>
              <a:rPr kumimoji="1" lang="en-US" altLang="ja-JP" sz="1600" dirty="0" err="1"/>
              <a:t>bruteforce.py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class Solution:</a:t>
            </a:r>
          </a:p>
          <a:p>
            <a:r>
              <a:rPr kumimoji="1" lang="en-US" altLang="ja-JP" sz="1600" dirty="0"/>
              <a:t>    def </a:t>
            </a:r>
            <a:r>
              <a:rPr kumimoji="1" lang="en-US" altLang="ja-JP" sz="1600" dirty="0" err="1"/>
              <a:t>productExceptSelf</a:t>
            </a:r>
            <a:r>
              <a:rPr kumimoji="1" lang="en-US" altLang="ja-JP" sz="1600" dirty="0"/>
              <a:t>(self, 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: List[int]) -&gt; List[int]:</a:t>
            </a:r>
          </a:p>
          <a:p>
            <a:r>
              <a:rPr kumimoji="1" lang="en-US" altLang="ja-JP" sz="1600" dirty="0"/>
              <a:t>	answer = [1]*</a:t>
            </a:r>
            <a:r>
              <a:rPr kumimoji="1" lang="en-US" altLang="ja-JP" sz="1600" dirty="0" err="1"/>
              <a:t>len</a:t>
            </a:r>
            <a:r>
              <a:rPr kumimoji="1" lang="en-US" altLang="ja-JP" sz="1600" dirty="0"/>
              <a:t>(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)</a:t>
            </a:r>
          </a:p>
          <a:p>
            <a:r>
              <a:rPr kumimoji="1" lang="en-US" altLang="ja-JP" sz="1600" dirty="0"/>
              <a:t>		for 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 in range(n):</a:t>
            </a:r>
          </a:p>
          <a:p>
            <a:r>
              <a:rPr kumimoji="1" lang="en-US" altLang="ja-JP" sz="1600" dirty="0"/>
              <a:t>			</a:t>
            </a:r>
            <a:r>
              <a:rPr kumimoji="1" lang="en-US" altLang="ja-JP" sz="1600" dirty="0" err="1"/>
              <a:t>excl_self</a:t>
            </a:r>
            <a:r>
              <a:rPr kumimoji="1" lang="en-US" altLang="ja-JP" sz="1600" dirty="0"/>
              <a:t> = 1</a:t>
            </a:r>
          </a:p>
          <a:p>
            <a:r>
              <a:rPr kumimoji="1" lang="en-US" altLang="ja-JP" sz="1600" dirty="0"/>
              <a:t>			for j in range(n):</a:t>
            </a:r>
          </a:p>
          <a:p>
            <a:r>
              <a:rPr kumimoji="1" lang="en-US" altLang="ja-JP" sz="1600" dirty="0"/>
              <a:t>				if 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 == j:</a:t>
            </a:r>
          </a:p>
          <a:p>
            <a:r>
              <a:rPr kumimoji="1" lang="en-US" altLang="ja-JP" sz="1600" dirty="0"/>
              <a:t>					continue</a:t>
            </a:r>
          </a:p>
          <a:p>
            <a:r>
              <a:rPr kumimoji="1" lang="en-US" altLang="ja-JP" sz="1600" dirty="0"/>
              <a:t>				</a:t>
            </a:r>
            <a:r>
              <a:rPr kumimoji="1" lang="en-US" altLang="ja-JP" sz="1600" dirty="0" err="1"/>
              <a:t>excl_self</a:t>
            </a:r>
            <a:r>
              <a:rPr kumimoji="1" lang="en-US" altLang="ja-JP" sz="1600" dirty="0"/>
              <a:t> *= 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[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]</a:t>
            </a:r>
          </a:p>
          <a:p>
            <a:r>
              <a:rPr kumimoji="1" lang="en-US" altLang="ja-JP" sz="1600" dirty="0"/>
              <a:t>			answer[</a:t>
            </a:r>
            <a:r>
              <a:rPr kumimoji="1" lang="en-US" altLang="ja-JP" sz="1600" dirty="0" err="1"/>
              <a:t>i</a:t>
            </a:r>
            <a:r>
              <a:rPr kumimoji="1" lang="en-US" altLang="ja-JP" sz="1600" dirty="0"/>
              <a:t>] = </a:t>
            </a:r>
            <a:r>
              <a:rPr kumimoji="1" lang="en-US" altLang="ja-JP" sz="1600" dirty="0" err="1"/>
              <a:t>excl_self</a:t>
            </a:r>
            <a:endParaRPr kumimoji="1" lang="en-US" altLang="ja-JP" sz="1600" dirty="0"/>
          </a:p>
          <a:p>
            <a:r>
              <a:rPr kumimoji="1" lang="en-US" altLang="ja-JP" sz="1600" dirty="0"/>
              <a:t>	return answer</a:t>
            </a:r>
          </a:p>
          <a:p>
            <a:endParaRPr kumimoji="1" lang="en-US" altLang="ja-JP" sz="1600" dirty="0"/>
          </a:p>
          <a:p>
            <a:endParaRPr kumimoji="1" lang="en-US" altLang="ja-JP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C2EAADD-F91E-C5E3-7AF6-AA80CFEEBB61}"/>
              </a:ext>
            </a:extLst>
          </p:cNvPr>
          <p:cNvSpPr txBox="1"/>
          <p:nvPr/>
        </p:nvSpPr>
        <p:spPr>
          <a:xfrm>
            <a:off x="8158348" y="1728110"/>
            <a:ext cx="33294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問題点：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計算量が</a:t>
            </a:r>
            <a:r>
              <a:rPr kumimoji="1" lang="en-US" altLang="ja-JP" sz="1600" dirty="0"/>
              <a:t>O(n^2)</a:t>
            </a:r>
            <a:r>
              <a:rPr kumimoji="1" lang="ja-JP" altLang="en-US" sz="1600"/>
              <a:t>、</a:t>
            </a:r>
            <a:endParaRPr kumimoji="1" lang="en-US" altLang="ja-JP" sz="1600" dirty="0"/>
          </a:p>
          <a:p>
            <a:r>
              <a:rPr kumimoji="1" lang="en-US" altLang="ja-JP" sz="1600" dirty="0"/>
              <a:t>n </a:t>
            </a:r>
            <a:r>
              <a:rPr kumimoji="1" lang="ja-JP" altLang="en-US" sz="1600"/>
              <a:t>の値が限りなく大きくなると、実行速度が遅くなる。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ただでさえ</a:t>
            </a:r>
            <a:r>
              <a:rPr kumimoji="1" lang="en-US" altLang="ja-JP" sz="1600" dirty="0"/>
              <a:t>python</a:t>
            </a:r>
            <a:r>
              <a:rPr kumimoji="1" lang="ja-JP" altLang="en-US" sz="1600"/>
              <a:t>の</a:t>
            </a:r>
            <a:r>
              <a:rPr kumimoji="1" lang="en-US" altLang="ja-JP" sz="1600" dirty="0"/>
              <a:t>for loop</a:t>
            </a:r>
            <a:r>
              <a:rPr kumimoji="1" lang="ja-JP" altLang="en-US" sz="1600"/>
              <a:t>は遅いのに、二重</a:t>
            </a:r>
            <a:r>
              <a:rPr kumimoji="1" lang="en-US" altLang="ja-JP" sz="1600" dirty="0"/>
              <a:t>loop </a:t>
            </a:r>
            <a:r>
              <a:rPr kumimoji="1" lang="ja-JP" altLang="en-US" sz="1600"/>
              <a:t>は許容できない。</a:t>
            </a:r>
            <a:endParaRPr kumimoji="1" lang="en-US" altLang="ja-JP" sz="1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7BE31DE-2A46-095B-BC1E-CF577F541CAA}"/>
              </a:ext>
            </a:extLst>
          </p:cNvPr>
          <p:cNvSpPr txBox="1"/>
          <p:nvPr/>
        </p:nvSpPr>
        <p:spPr>
          <a:xfrm>
            <a:off x="8158348" y="4268925"/>
            <a:ext cx="33294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インタビューアはここで、</a:t>
            </a:r>
            <a:endParaRPr kumimoji="1" lang="en-US" altLang="ja-JP" sz="1600" dirty="0"/>
          </a:p>
          <a:p>
            <a:r>
              <a:rPr kumimoji="1" lang="ja-JP" altLang="en-US" sz="1600"/>
              <a:t>これより計算量の少ないコードを実装できるか聞いてくる。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そのため、線形時間で左の処理を行うコードを考えなければいけない。</a:t>
            </a:r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C14F6FE-F933-0515-7C1F-5A8308A9D3F6}"/>
              </a:ext>
            </a:extLst>
          </p:cNvPr>
          <p:cNvSpPr/>
          <p:nvPr/>
        </p:nvSpPr>
        <p:spPr>
          <a:xfrm>
            <a:off x="9541823" y="3896397"/>
            <a:ext cx="344385" cy="32672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6448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kumimoji="1" lang="en-US" altLang="ja-JP" sz="2800" dirty="0"/>
              <a:t>4</a:t>
            </a:r>
            <a:r>
              <a:rPr kumimoji="1" lang="ja-JP" altLang="en-US" sz="2800"/>
              <a:t>　　コーディングインタビュー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15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245352"/>
            <a:ext cx="7920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・線形時間で上記の処理を行えるプログラムを考える。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E0D63CE-B18E-5222-58BB-EDFBCE49A2C5}"/>
              </a:ext>
            </a:extLst>
          </p:cNvPr>
          <p:cNvSpPr/>
          <p:nvPr/>
        </p:nvSpPr>
        <p:spPr>
          <a:xfrm>
            <a:off x="1141413" y="1728110"/>
            <a:ext cx="6615844" cy="47452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dirty="0"/>
          </a:p>
          <a:p>
            <a:r>
              <a:rPr kumimoji="1" lang="en-US" altLang="ja-JP" sz="1400" dirty="0" err="1"/>
              <a:t>Linear.py</a:t>
            </a:r>
            <a:endParaRPr kumimoji="1" lang="en-US" altLang="ja-JP" sz="1400" dirty="0"/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class Solution:</a:t>
            </a:r>
          </a:p>
          <a:p>
            <a:r>
              <a:rPr kumimoji="1" lang="en-US" altLang="ja-JP" sz="1400" dirty="0"/>
              <a:t>    def </a:t>
            </a:r>
            <a:r>
              <a:rPr kumimoji="1" lang="en-US" altLang="ja-JP" sz="1400" dirty="0" err="1"/>
              <a:t>productExceptSelf</a:t>
            </a:r>
            <a:r>
              <a:rPr kumimoji="1" lang="en-US" altLang="ja-JP" sz="1400" dirty="0"/>
              <a:t>(self,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: List[int]) -&gt; List[int]:</a:t>
            </a:r>
          </a:p>
          <a:p>
            <a:r>
              <a:rPr kumimoji="1" lang="en-US" altLang="ja-JP" sz="1400" dirty="0"/>
              <a:t>	</a:t>
            </a:r>
            <a:r>
              <a:rPr kumimoji="1" lang="en-US" altLang="ja-JP" sz="1400" dirty="0" err="1"/>
              <a:t>iter_left</a:t>
            </a:r>
            <a:r>
              <a:rPr kumimoji="1" lang="en-US" altLang="ja-JP" sz="1400" dirty="0"/>
              <a:t> = [1]*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  </a:t>
            </a:r>
          </a:p>
          <a:p>
            <a:r>
              <a:rPr kumimoji="1" lang="en-US" altLang="ja-JP" sz="1400" dirty="0"/>
              <a:t>        </a:t>
            </a:r>
            <a:r>
              <a:rPr kumimoji="1" lang="en-US" altLang="ja-JP" sz="1400" dirty="0" err="1"/>
              <a:t>iter_right</a:t>
            </a:r>
            <a:r>
              <a:rPr kumimoji="1" lang="en-US" altLang="ja-JP" sz="1400" dirty="0"/>
              <a:t> = [1]*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</a:t>
            </a:r>
          </a:p>
          <a:p>
            <a:r>
              <a:rPr kumimoji="1" lang="en-US" altLang="ja-JP" sz="1400" dirty="0"/>
              <a:t>        prod = [1]*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</a:t>
            </a:r>
          </a:p>
          <a:p>
            <a:r>
              <a:rPr kumimoji="1" lang="en-US" altLang="ja-JP" sz="1400" dirty="0"/>
              <a:t>        </a:t>
            </a:r>
          </a:p>
          <a:p>
            <a:r>
              <a:rPr kumimoji="1" lang="en-US" altLang="ja-JP" sz="1400" dirty="0"/>
              <a:t>        for 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 in range(1,len(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)):</a:t>
            </a:r>
          </a:p>
          <a:p>
            <a:r>
              <a:rPr kumimoji="1" lang="en-US" altLang="ja-JP" sz="1400" dirty="0"/>
              <a:t>            left =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[i-1]</a:t>
            </a:r>
          </a:p>
          <a:p>
            <a:r>
              <a:rPr kumimoji="1" lang="en-US" altLang="ja-JP" sz="1400" dirty="0"/>
              <a:t>            </a:t>
            </a:r>
            <a:r>
              <a:rPr kumimoji="1" lang="en-US" altLang="ja-JP" sz="1400" dirty="0" err="1"/>
              <a:t>iter_left</a:t>
            </a:r>
            <a:r>
              <a:rPr kumimoji="1" lang="en-US" altLang="ja-JP" sz="1400" dirty="0"/>
              <a:t>[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] = left*</a:t>
            </a:r>
            <a:r>
              <a:rPr kumimoji="1" lang="en-US" altLang="ja-JP" sz="1400" dirty="0" err="1"/>
              <a:t>iter_left</a:t>
            </a:r>
            <a:r>
              <a:rPr kumimoji="1" lang="en-US" altLang="ja-JP" sz="1400" dirty="0"/>
              <a:t>[i-1]</a:t>
            </a:r>
          </a:p>
          <a:p>
            <a:r>
              <a:rPr kumimoji="1" lang="en-US" altLang="ja-JP" sz="1400" dirty="0"/>
              <a:t>            </a:t>
            </a:r>
          </a:p>
          <a:p>
            <a:r>
              <a:rPr kumimoji="1" lang="en-US" altLang="ja-JP" sz="1400" dirty="0"/>
              <a:t>        for j in range(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)-2,-1,-1):</a:t>
            </a:r>
          </a:p>
          <a:p>
            <a:r>
              <a:rPr kumimoji="1" lang="en-US" altLang="ja-JP" sz="1400" dirty="0"/>
              <a:t>            right =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[j+1]</a:t>
            </a:r>
          </a:p>
          <a:p>
            <a:r>
              <a:rPr kumimoji="1" lang="en-US" altLang="ja-JP" sz="1400" dirty="0"/>
              <a:t>            </a:t>
            </a:r>
            <a:r>
              <a:rPr kumimoji="1" lang="en-US" altLang="ja-JP" sz="1400" dirty="0" err="1"/>
              <a:t>iter_right</a:t>
            </a:r>
            <a:r>
              <a:rPr kumimoji="1" lang="en-US" altLang="ja-JP" sz="1400" dirty="0"/>
              <a:t>[j] = right*</a:t>
            </a:r>
            <a:r>
              <a:rPr kumimoji="1" lang="en-US" altLang="ja-JP" sz="1400" dirty="0" err="1"/>
              <a:t>iter_right</a:t>
            </a:r>
            <a:r>
              <a:rPr kumimoji="1" lang="en-US" altLang="ja-JP" sz="1400" dirty="0"/>
              <a:t>[j+1]</a:t>
            </a:r>
          </a:p>
          <a:p>
            <a:r>
              <a:rPr kumimoji="1" lang="en-US" altLang="ja-JP" sz="1400" dirty="0"/>
              <a:t>            prod[j+1] = </a:t>
            </a:r>
            <a:r>
              <a:rPr kumimoji="1" lang="en-US" altLang="ja-JP" sz="1400" dirty="0" err="1"/>
              <a:t>iter_left</a:t>
            </a:r>
            <a:r>
              <a:rPr kumimoji="1" lang="en-US" altLang="ja-JP" sz="1400" dirty="0"/>
              <a:t>[j+1]*</a:t>
            </a:r>
            <a:r>
              <a:rPr kumimoji="1" lang="en-US" altLang="ja-JP" sz="1400" dirty="0" err="1"/>
              <a:t>iter_right</a:t>
            </a:r>
            <a:r>
              <a:rPr kumimoji="1" lang="en-US" altLang="ja-JP" sz="1400" dirty="0"/>
              <a:t>[j+1]</a:t>
            </a:r>
          </a:p>
          <a:p>
            <a:r>
              <a:rPr kumimoji="1" lang="en-US" altLang="ja-JP" sz="1400" dirty="0"/>
              <a:t>            </a:t>
            </a:r>
          </a:p>
          <a:p>
            <a:r>
              <a:rPr kumimoji="1" lang="en-US" altLang="ja-JP" sz="1400" dirty="0"/>
              <a:t>        prod = [</a:t>
            </a:r>
            <a:r>
              <a:rPr kumimoji="1" lang="en-US" altLang="ja-JP" sz="1400" dirty="0" err="1"/>
              <a:t>iter_right</a:t>
            </a:r>
            <a:r>
              <a:rPr kumimoji="1" lang="en-US" altLang="ja-JP" sz="1400" dirty="0"/>
              <a:t>[0]*</a:t>
            </a:r>
            <a:r>
              <a:rPr kumimoji="1" lang="en-US" altLang="ja-JP" sz="1400" dirty="0" err="1"/>
              <a:t>iter_left</a:t>
            </a:r>
            <a:r>
              <a:rPr kumimoji="1" lang="en-US" altLang="ja-JP" sz="1400" dirty="0"/>
              <a:t>[0]]+prod[1:]</a:t>
            </a:r>
          </a:p>
          <a:p>
            <a:r>
              <a:rPr kumimoji="1" lang="en-US" altLang="ja-JP" sz="1400" dirty="0"/>
              <a:t>        </a:t>
            </a:r>
          </a:p>
          <a:p>
            <a:r>
              <a:rPr kumimoji="1" lang="en-US" altLang="ja-JP" sz="1400" dirty="0"/>
              <a:t>        return prod</a:t>
            </a:r>
            <a:r>
              <a:rPr kumimoji="1" lang="en-US" altLang="ja-JP" sz="1200" dirty="0"/>
              <a:t>	</a:t>
            </a:r>
          </a:p>
          <a:p>
            <a:endParaRPr kumimoji="1" lang="en-US" altLang="ja-JP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C2EAADD-F91E-C5E3-7AF6-AA80CFEEBB61}"/>
              </a:ext>
            </a:extLst>
          </p:cNvPr>
          <p:cNvSpPr txBox="1"/>
          <p:nvPr/>
        </p:nvSpPr>
        <p:spPr>
          <a:xfrm>
            <a:off x="8158348" y="1728110"/>
            <a:ext cx="3329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問題点：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計算量は</a:t>
            </a:r>
            <a:r>
              <a:rPr kumimoji="1" lang="en-US" altLang="ja-JP" sz="1600" dirty="0"/>
              <a:t>O(n)</a:t>
            </a:r>
            <a:r>
              <a:rPr kumimoji="1" lang="ja-JP" altLang="en-US" sz="1600"/>
              <a:t>となり、</a:t>
            </a:r>
            <a:endParaRPr kumimoji="1" lang="en-US" altLang="ja-JP" sz="1600" dirty="0"/>
          </a:p>
          <a:p>
            <a:r>
              <a:rPr kumimoji="1" lang="ja-JP" altLang="en-US" sz="1600"/>
              <a:t>線形時間での実装ができた。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しかしながら、</a:t>
            </a:r>
            <a:endParaRPr kumimoji="1" lang="en-US" altLang="ja-JP" sz="1600" dirty="0"/>
          </a:p>
          <a:p>
            <a:r>
              <a:rPr kumimoji="1" lang="ja-JP" altLang="en-US" sz="1600"/>
              <a:t>空間計算量が</a:t>
            </a:r>
            <a:r>
              <a:rPr kumimoji="1" lang="en-US" altLang="ja-JP" sz="1600" dirty="0"/>
              <a:t>O(n)</a:t>
            </a:r>
            <a:r>
              <a:rPr kumimoji="1" lang="ja-JP" altLang="en-US" sz="1600"/>
              <a:t>である。</a:t>
            </a:r>
            <a:endParaRPr kumimoji="1" lang="en-US" altLang="ja-JP" sz="1600" dirty="0"/>
          </a:p>
          <a:p>
            <a:r>
              <a:rPr kumimoji="1" lang="ja-JP" altLang="en-US" sz="1600"/>
              <a:t>実は、空間計算量を</a:t>
            </a:r>
            <a:r>
              <a:rPr kumimoji="1" lang="en-US" altLang="ja-JP" sz="1600" dirty="0"/>
              <a:t>O(1)</a:t>
            </a:r>
            <a:r>
              <a:rPr kumimoji="1" lang="ja-JP" altLang="en-US" sz="1600"/>
              <a:t>にする方法がある。</a:t>
            </a:r>
            <a:endParaRPr kumimoji="1" lang="en-US" altLang="ja-JP" sz="16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7BE31DE-2A46-095B-BC1E-CF577F541CAA}"/>
              </a:ext>
            </a:extLst>
          </p:cNvPr>
          <p:cNvSpPr txBox="1"/>
          <p:nvPr/>
        </p:nvSpPr>
        <p:spPr>
          <a:xfrm>
            <a:off x="8158348" y="4388839"/>
            <a:ext cx="332944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インタビューアはここで、</a:t>
            </a:r>
            <a:endParaRPr kumimoji="1" lang="en-US" altLang="ja-JP" sz="1600" dirty="0"/>
          </a:p>
          <a:p>
            <a:r>
              <a:rPr kumimoji="1" lang="ja-JP" altLang="en-US" sz="1600"/>
              <a:t>これより</a:t>
            </a:r>
            <a:r>
              <a:rPr kumimoji="1" lang="ja-JP" altLang="en-US" sz="1600" u="sng"/>
              <a:t>時間計算量</a:t>
            </a:r>
            <a:r>
              <a:rPr kumimoji="1" lang="ja-JP" altLang="en-US" sz="1600"/>
              <a:t>が少ないコードを書けるか聞いてくる。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そのため、時間計算量</a:t>
            </a:r>
            <a:r>
              <a:rPr kumimoji="1" lang="en-US" altLang="ja-JP" sz="1600" dirty="0"/>
              <a:t>O(1)</a:t>
            </a:r>
            <a:r>
              <a:rPr kumimoji="1" lang="ja-JP" altLang="en-US" sz="1600"/>
              <a:t>で上記のコードを実装しなければいけない。</a:t>
            </a:r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7C14F6FE-F933-0515-7C1F-5A8308A9D3F6}"/>
              </a:ext>
            </a:extLst>
          </p:cNvPr>
          <p:cNvSpPr/>
          <p:nvPr/>
        </p:nvSpPr>
        <p:spPr>
          <a:xfrm>
            <a:off x="9541823" y="3896397"/>
            <a:ext cx="344385" cy="326724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2670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lang="en-US" altLang="ja-JP" sz="2800" dirty="0"/>
              <a:t>5</a:t>
            </a:r>
            <a:r>
              <a:rPr kumimoji="1" lang="ja-JP" altLang="en-US" sz="2800"/>
              <a:t>　　コーディングインタビュー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16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245352"/>
            <a:ext cx="7920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・線形時間かつ、空間（領域）計算量が</a:t>
            </a:r>
            <a:r>
              <a:rPr kumimoji="1" lang="en-US" altLang="ja-JP" dirty="0"/>
              <a:t>O(1)</a:t>
            </a:r>
            <a:r>
              <a:rPr kumimoji="1" lang="ja-JP" altLang="en-US"/>
              <a:t>のコードを考える。</a:t>
            </a:r>
            <a:endParaRPr kumimoji="1" lang="en-US" altLang="ja-JP" dirty="0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E0D63CE-B18E-5222-58BB-EDFBCE49A2C5}"/>
              </a:ext>
            </a:extLst>
          </p:cNvPr>
          <p:cNvSpPr/>
          <p:nvPr/>
        </p:nvSpPr>
        <p:spPr>
          <a:xfrm>
            <a:off x="1141413" y="1728110"/>
            <a:ext cx="6615844" cy="47452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dirty="0"/>
          </a:p>
          <a:p>
            <a:r>
              <a:rPr kumimoji="1" lang="en-US" altLang="ja-JP" sz="1400" dirty="0"/>
              <a:t>space_c1.py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class Solution:</a:t>
            </a:r>
          </a:p>
          <a:p>
            <a:r>
              <a:rPr kumimoji="1" lang="en-US" altLang="ja-JP" sz="1400" dirty="0"/>
              <a:t>    def </a:t>
            </a:r>
            <a:r>
              <a:rPr kumimoji="1" lang="en-US" altLang="ja-JP" sz="1400" dirty="0" err="1"/>
              <a:t>productExceptSelf</a:t>
            </a:r>
            <a:r>
              <a:rPr kumimoji="1" lang="en-US" altLang="ja-JP" sz="1400" dirty="0"/>
              <a:t>(self,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: List[int]) -&gt; List[int]:</a:t>
            </a:r>
          </a:p>
          <a:p>
            <a:r>
              <a:rPr kumimoji="1" lang="en-US" altLang="ja-JP" sz="1400" dirty="0"/>
              <a:t>        answer = [1] * 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        </a:t>
            </a:r>
            <a:r>
              <a:rPr kumimoji="1" lang="en-US" altLang="ja-JP" sz="1400" dirty="0" err="1"/>
              <a:t>left_product</a:t>
            </a:r>
            <a:r>
              <a:rPr kumimoji="1" lang="en-US" altLang="ja-JP" sz="1400" dirty="0"/>
              <a:t> = 1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        for 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 in range(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)):</a:t>
            </a:r>
          </a:p>
          <a:p>
            <a:r>
              <a:rPr kumimoji="1" lang="en-US" altLang="ja-JP" sz="1400" dirty="0"/>
              <a:t>        		answer[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] = </a:t>
            </a:r>
            <a:r>
              <a:rPr kumimoji="1" lang="en-US" altLang="ja-JP" sz="1400" dirty="0" err="1"/>
              <a:t>left_product</a:t>
            </a:r>
            <a:endParaRPr kumimoji="1" lang="en-US" altLang="ja-JP" sz="1400" dirty="0"/>
          </a:p>
          <a:p>
            <a:r>
              <a:rPr kumimoji="1" lang="en-US" altLang="ja-JP" sz="1400" dirty="0"/>
              <a:t>		</a:t>
            </a:r>
            <a:r>
              <a:rPr kumimoji="1" lang="en-US" altLang="ja-JP" sz="1400" dirty="0" err="1"/>
              <a:t>left_product</a:t>
            </a:r>
            <a:r>
              <a:rPr kumimoji="1" lang="en-US" altLang="ja-JP" sz="1400" dirty="0"/>
              <a:t> *= 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[I]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        </a:t>
            </a:r>
            <a:r>
              <a:rPr kumimoji="1" lang="en-US" altLang="ja-JP" sz="1400" dirty="0" err="1"/>
              <a:t>right_product</a:t>
            </a:r>
            <a:r>
              <a:rPr kumimoji="1" lang="en-US" altLang="ja-JP" sz="1400" dirty="0"/>
              <a:t> = 1  </a:t>
            </a:r>
          </a:p>
          <a:p>
            <a:r>
              <a:rPr kumimoji="1" lang="en-US" altLang="ja-JP" sz="1400" dirty="0"/>
              <a:t>   </a:t>
            </a:r>
          </a:p>
          <a:p>
            <a:r>
              <a:rPr kumimoji="1" lang="en-US" altLang="ja-JP" sz="1400" dirty="0"/>
              <a:t>        for j in reversed(range(</a:t>
            </a:r>
            <a:r>
              <a:rPr kumimoji="1" lang="en-US" altLang="ja-JP" sz="1400" dirty="0" err="1"/>
              <a:t>len</a:t>
            </a:r>
            <a:r>
              <a:rPr kumimoji="1" lang="en-US" altLang="ja-JP" sz="1400" dirty="0"/>
              <a:t>(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))):	</a:t>
            </a:r>
          </a:p>
          <a:p>
            <a:r>
              <a:rPr kumimoji="1" lang="en-US" altLang="ja-JP" sz="1400" dirty="0"/>
              <a:t>       		answer[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] *= </a:t>
            </a:r>
            <a:r>
              <a:rPr kumimoji="1" lang="en-US" altLang="ja-JP" sz="1400" dirty="0" err="1"/>
              <a:t>right_product</a:t>
            </a:r>
            <a:endParaRPr kumimoji="1" lang="en-US" altLang="ja-JP" sz="1400" dirty="0"/>
          </a:p>
          <a:p>
            <a:r>
              <a:rPr kumimoji="1" lang="en-US" altLang="ja-JP" sz="1400" dirty="0"/>
              <a:t>                   </a:t>
            </a:r>
            <a:r>
              <a:rPr kumimoji="1" lang="en-US" altLang="ja-JP" sz="1400" dirty="0" err="1"/>
              <a:t>right_product</a:t>
            </a:r>
            <a:r>
              <a:rPr kumimoji="1" lang="en-US" altLang="ja-JP" sz="1400" dirty="0"/>
              <a:t> *= </a:t>
            </a:r>
            <a:r>
              <a:rPr kumimoji="1" lang="en-US" altLang="ja-JP" sz="1400" dirty="0" err="1"/>
              <a:t>nums</a:t>
            </a:r>
            <a:r>
              <a:rPr kumimoji="1" lang="en-US" altLang="ja-JP" sz="1400" dirty="0"/>
              <a:t>[</a:t>
            </a:r>
            <a:r>
              <a:rPr kumimoji="1" lang="en-US" altLang="ja-JP" sz="1400" dirty="0" err="1"/>
              <a:t>i</a:t>
            </a:r>
            <a:r>
              <a:rPr kumimoji="1" lang="en-US" altLang="ja-JP" sz="1400" dirty="0"/>
              <a:t>]   </a:t>
            </a:r>
          </a:p>
          <a:p>
            <a:r>
              <a:rPr kumimoji="1" lang="en-US" altLang="ja-JP" sz="1400" dirty="0"/>
              <a:t>     </a:t>
            </a:r>
          </a:p>
          <a:p>
            <a:r>
              <a:rPr kumimoji="1" lang="en-US" altLang="ja-JP" sz="1400" dirty="0"/>
              <a:t>        return answer</a:t>
            </a:r>
            <a:endParaRPr kumimoji="1" lang="en-US" altLang="ja-JP" sz="1200" dirty="0"/>
          </a:p>
          <a:p>
            <a:endParaRPr kumimoji="1" lang="en-US" altLang="ja-JP" sz="14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C2EAADD-F91E-C5E3-7AF6-AA80CFEEBB61}"/>
              </a:ext>
            </a:extLst>
          </p:cNvPr>
          <p:cNvSpPr txBox="1"/>
          <p:nvPr/>
        </p:nvSpPr>
        <p:spPr>
          <a:xfrm>
            <a:off x="8049295" y="2207895"/>
            <a:ext cx="33294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600"/>
              <a:t>おそらくもっと時間計算量が少なく、かつ、空間計算量が少ない</a:t>
            </a:r>
            <a:endParaRPr kumimoji="1" lang="en-US" altLang="ja-JP" sz="1600" dirty="0"/>
          </a:p>
          <a:p>
            <a:r>
              <a:rPr kumimoji="1" lang="ja-JP" altLang="en-US" sz="1600"/>
              <a:t>実装方法。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ここでは空間計算量</a:t>
            </a:r>
            <a:r>
              <a:rPr kumimoji="1" lang="en-US" altLang="ja-JP" sz="1600" dirty="0"/>
              <a:t>O(1)</a:t>
            </a:r>
            <a:r>
              <a:rPr kumimoji="1" lang="ja-JP" altLang="en-US" sz="1600"/>
              <a:t>になる</a:t>
            </a:r>
            <a:endParaRPr kumimoji="1" lang="en-US" altLang="ja-JP" sz="1600" dirty="0"/>
          </a:p>
          <a:p>
            <a:r>
              <a:rPr kumimoji="1" lang="ja-JP" altLang="en-US" sz="1600"/>
              <a:t>プログラムの例を示した。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CPU</a:t>
            </a:r>
            <a:r>
              <a:rPr kumimoji="1" lang="ja-JP" altLang="en-US" sz="1600"/>
              <a:t>の容量が膨大になり、メモリ使用量をあんまり意識しなくて良くなった現代においては、</a:t>
            </a:r>
            <a:endParaRPr kumimoji="1" lang="en-US" altLang="ja-JP" sz="1600" dirty="0"/>
          </a:p>
          <a:p>
            <a:r>
              <a:rPr kumimoji="1" lang="ja-JP" altLang="en-US" sz="1600"/>
              <a:t>そこまで空間計算量を考慮しなくてよい。</a:t>
            </a:r>
            <a:endParaRPr kumimoji="1" lang="en-US" altLang="ja-JP" sz="1600" dirty="0"/>
          </a:p>
          <a:p>
            <a:endParaRPr kumimoji="1" lang="en-US" altLang="ja-JP" sz="1600" dirty="0"/>
          </a:p>
          <a:p>
            <a:r>
              <a:rPr kumimoji="1" lang="ja-JP" altLang="en-US" sz="1600"/>
              <a:t>ただ、空間計算量についても問われることがある。</a:t>
            </a:r>
            <a:endParaRPr kumimoji="1"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1178039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kumimoji="1" lang="en-US" altLang="ja-JP" sz="2800" dirty="0"/>
              <a:t>6</a:t>
            </a:r>
            <a:r>
              <a:rPr kumimoji="1" lang="ja-JP" altLang="en-US" sz="2800"/>
              <a:t>　カダンのアルゴリズム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17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561882"/>
            <a:ext cx="877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・最大部分和問題を考えるときに役立つ</a:t>
            </a:r>
            <a:r>
              <a:rPr kumimoji="1" lang="en-US" altLang="ja-JP" dirty="0"/>
              <a:t>DP</a:t>
            </a:r>
            <a:r>
              <a:rPr kumimoji="1" lang="ja-JP" altLang="en-US"/>
              <a:t>（動的計画法）系のアルゴリズム。</a:t>
            </a:r>
            <a:endParaRPr kumimoji="1" lang="en-US" altLang="ja-JP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80CC5BD-A646-ED80-6D59-5E5DF11E3313}"/>
              </a:ext>
            </a:extLst>
          </p:cNvPr>
          <p:cNvSpPr/>
          <p:nvPr/>
        </p:nvSpPr>
        <p:spPr>
          <a:xfrm>
            <a:off x="1258784" y="2314212"/>
            <a:ext cx="6935190" cy="2538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/>
              <a:t>最大部分和問題とは</a:t>
            </a:r>
            <a:r>
              <a:rPr kumimoji="1" lang="en-US" altLang="ja-JP" dirty="0"/>
              <a:t>?</a:t>
            </a:r>
          </a:p>
          <a:p>
            <a:endParaRPr kumimoji="1" lang="en-US" altLang="ja-JP" dirty="0"/>
          </a:p>
          <a:p>
            <a:r>
              <a:rPr lang="ja-JP" altLang="en-US" i="0">
                <a:solidFill>
                  <a:schemeClr val="tx1"/>
                </a:solidFill>
                <a:effectLst/>
                <a:latin typeface="YakuHanJPs"/>
              </a:rPr>
              <a:t>各要素に整数が入った配列があり、そのうちいくつか選んだ時、その選んだものの合計の最大値を求める問題。</a:t>
            </a:r>
            <a:endParaRPr lang="en-US" altLang="ja-JP" i="0" dirty="0">
              <a:solidFill>
                <a:schemeClr val="tx1"/>
              </a:solidFill>
              <a:effectLst/>
              <a:latin typeface="YakuHanJPs"/>
            </a:endParaRPr>
          </a:p>
          <a:p>
            <a:endParaRPr kumimoji="1" lang="en-US" altLang="ja-JP" dirty="0">
              <a:solidFill>
                <a:schemeClr val="tx1"/>
              </a:solidFill>
              <a:latin typeface="YakuHanJPs"/>
            </a:endParaRPr>
          </a:p>
          <a:p>
            <a:r>
              <a:rPr kumimoji="1" lang="ja-JP" altLang="en-US">
                <a:solidFill>
                  <a:schemeClr val="tx1"/>
                </a:solidFill>
                <a:latin typeface="YakuHanJPs"/>
              </a:rPr>
              <a:t>正式名称は最大部分配列問題、</a:t>
            </a:r>
            <a:endParaRPr kumimoji="1" lang="en-US" altLang="ja-JP" dirty="0">
              <a:solidFill>
                <a:schemeClr val="tx1"/>
              </a:solidFill>
              <a:latin typeface="YakuHanJPs"/>
            </a:endParaRPr>
          </a:p>
          <a:p>
            <a:r>
              <a:rPr kumimoji="1" lang="ja-JP" altLang="en-US">
                <a:solidFill>
                  <a:schemeClr val="tx1"/>
                </a:solidFill>
                <a:latin typeface="YakuHanJPs"/>
              </a:rPr>
              <a:t>解法として</a:t>
            </a:r>
            <a:r>
              <a:rPr kumimoji="1" lang="ja-JP" altLang="en-US" sz="1800" u="sng"/>
              <a:t>カダンのアルゴリズム</a:t>
            </a:r>
            <a:r>
              <a:rPr kumimoji="1" lang="ja-JP" altLang="en-US" sz="1800"/>
              <a:t>が有名</a:t>
            </a:r>
            <a:br>
              <a:rPr kumimoji="1" lang="en-US" altLang="ja-JP" dirty="0"/>
            </a:b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F542062-6580-327C-06F5-2F0DC32334A2}"/>
              </a:ext>
            </a:extLst>
          </p:cNvPr>
          <p:cNvSpPr txBox="1"/>
          <p:nvPr/>
        </p:nvSpPr>
        <p:spPr>
          <a:xfrm>
            <a:off x="1258784" y="5223392"/>
            <a:ext cx="6935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800"/>
              <a:t>カダンのアルゴリズムは上記の問題に対して、</a:t>
            </a:r>
            <a:endParaRPr kumimoji="1" lang="en-US" altLang="ja-JP" sz="1800" dirty="0"/>
          </a:p>
          <a:p>
            <a:r>
              <a:rPr kumimoji="1" lang="ja-JP" altLang="en-US"/>
              <a:t>線形時間で解くアプローチを示している。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次のページでは、その考え方を紹介する。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8207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lang="en-US" altLang="ja-JP" sz="2800" dirty="0"/>
              <a:t>7</a:t>
            </a:r>
            <a:r>
              <a:rPr kumimoji="1" lang="ja-JP" altLang="en-US" sz="2800"/>
              <a:t>　カダンのアルゴリズム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18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561882"/>
            <a:ext cx="877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例えば、入力された配列が</a:t>
            </a:r>
            <a:r>
              <a:rPr kumimoji="1" lang="en-US" altLang="ja-JP" dirty="0"/>
              <a:t> [ -1,2,3,-10]</a:t>
            </a:r>
            <a:r>
              <a:rPr kumimoji="1" lang="ja-JP" altLang="en-US"/>
              <a:t>だった場合</a:t>
            </a:r>
            <a:endParaRPr kumimoji="1" lang="en-US" altLang="ja-JP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9CC81365-6DEB-C9DF-B4D4-AF5CC71E687B}"/>
              </a:ext>
            </a:extLst>
          </p:cNvPr>
          <p:cNvSpPr/>
          <p:nvPr/>
        </p:nvSpPr>
        <p:spPr>
          <a:xfrm>
            <a:off x="1141413" y="2243698"/>
            <a:ext cx="5617028" cy="40851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dirty="0" err="1"/>
              <a:t>kadanes.py</a:t>
            </a:r>
            <a:endParaRPr kumimoji="1" lang="en-US" altLang="ja-JP" sz="1600" dirty="0"/>
          </a:p>
          <a:p>
            <a:endParaRPr kumimoji="1" lang="en-US" altLang="ja-JP" dirty="0"/>
          </a:p>
          <a:p>
            <a:r>
              <a:rPr kumimoji="1" lang="en-US" altLang="ja-JP" sz="1600" dirty="0"/>
              <a:t>class Solution:</a:t>
            </a:r>
          </a:p>
          <a:p>
            <a:r>
              <a:rPr kumimoji="1" lang="en-US" altLang="ja-JP" sz="1600" dirty="0"/>
              <a:t>    def </a:t>
            </a:r>
            <a:r>
              <a:rPr kumimoji="1" lang="en-US" altLang="ja-JP" sz="1600" dirty="0" err="1"/>
              <a:t>productExceptSelf</a:t>
            </a:r>
            <a:r>
              <a:rPr kumimoji="1" lang="en-US" altLang="ja-JP" sz="1600" dirty="0"/>
              <a:t>(self, 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: List[int]) -&gt; List[int]: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        </a:t>
            </a:r>
            <a:r>
              <a:rPr kumimoji="1" lang="en-US" altLang="ja-JP" sz="1600" dirty="0" err="1"/>
              <a:t>max_sum</a:t>
            </a:r>
            <a:r>
              <a:rPr kumimoji="1" lang="en-US" altLang="ja-JP" sz="1600" dirty="0"/>
              <a:t> = 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[0]</a:t>
            </a:r>
          </a:p>
          <a:p>
            <a:r>
              <a:rPr kumimoji="1" lang="en-US" altLang="ja-JP" sz="1600" dirty="0"/>
              <a:t>        </a:t>
            </a:r>
            <a:r>
              <a:rPr kumimoji="1" lang="en-US" altLang="ja-JP" sz="1600" dirty="0" err="1"/>
              <a:t>cur_sum</a:t>
            </a:r>
            <a:r>
              <a:rPr kumimoji="1" lang="en-US" altLang="ja-JP" sz="1600" dirty="0"/>
              <a:t> = 0</a:t>
            </a:r>
          </a:p>
          <a:p>
            <a:r>
              <a:rPr kumimoji="1" lang="en-US" altLang="ja-JP" sz="1600" dirty="0"/>
              <a:t>      </a:t>
            </a:r>
          </a:p>
          <a:p>
            <a:r>
              <a:rPr kumimoji="1" lang="en-US" altLang="ja-JP" sz="1600" dirty="0"/>
              <a:t>        for n in </a:t>
            </a:r>
            <a:r>
              <a:rPr kumimoji="1" lang="en-US" altLang="ja-JP" sz="1600" dirty="0" err="1"/>
              <a:t>nums</a:t>
            </a:r>
            <a:r>
              <a:rPr kumimoji="1" lang="en-US" altLang="ja-JP" sz="1600" dirty="0"/>
              <a:t>:</a:t>
            </a:r>
          </a:p>
          <a:p>
            <a:r>
              <a:rPr kumimoji="1" lang="en-US" altLang="ja-JP" sz="1600" dirty="0"/>
              <a:t>            if </a:t>
            </a:r>
            <a:r>
              <a:rPr kumimoji="1" lang="en-US" altLang="ja-JP" sz="1600" dirty="0" err="1"/>
              <a:t>cur_sum</a:t>
            </a:r>
            <a:r>
              <a:rPr kumimoji="1" lang="en-US" altLang="ja-JP" sz="1600" dirty="0"/>
              <a:t> &lt; 0:</a:t>
            </a:r>
          </a:p>
          <a:p>
            <a:r>
              <a:rPr kumimoji="1" lang="en-US" altLang="ja-JP" sz="1600" dirty="0"/>
              <a:t>                </a:t>
            </a:r>
            <a:r>
              <a:rPr kumimoji="1" lang="en-US" altLang="ja-JP" sz="1600" dirty="0" err="1"/>
              <a:t>cur_sum</a:t>
            </a:r>
            <a:r>
              <a:rPr kumimoji="1" lang="en-US" altLang="ja-JP" sz="1600" dirty="0"/>
              <a:t> = 0                </a:t>
            </a:r>
          </a:p>
          <a:p>
            <a:r>
              <a:rPr kumimoji="1" lang="en-US" altLang="ja-JP" sz="1600" dirty="0"/>
              <a:t>            </a:t>
            </a:r>
            <a:r>
              <a:rPr kumimoji="1" lang="en-US" altLang="ja-JP" sz="1600" dirty="0" err="1"/>
              <a:t>cur_sum</a:t>
            </a:r>
            <a:r>
              <a:rPr kumimoji="1" lang="en-US" altLang="ja-JP" sz="1600" dirty="0"/>
              <a:t> += n            </a:t>
            </a:r>
          </a:p>
          <a:p>
            <a:r>
              <a:rPr kumimoji="1" lang="en-US" altLang="ja-JP" sz="1600" dirty="0"/>
              <a:t>            </a:t>
            </a:r>
            <a:r>
              <a:rPr kumimoji="1" lang="en-US" altLang="ja-JP" sz="1600" dirty="0" err="1"/>
              <a:t>max_sum</a:t>
            </a:r>
            <a:r>
              <a:rPr kumimoji="1" lang="en-US" altLang="ja-JP" sz="1600" dirty="0"/>
              <a:t> = max(</a:t>
            </a:r>
            <a:r>
              <a:rPr kumimoji="1" lang="en-US" altLang="ja-JP" sz="1600" dirty="0" err="1"/>
              <a:t>cur_sum</a:t>
            </a:r>
            <a:r>
              <a:rPr kumimoji="1" lang="en-US" altLang="ja-JP" sz="1600" dirty="0"/>
              <a:t>, </a:t>
            </a:r>
            <a:r>
              <a:rPr kumimoji="1" lang="en-US" altLang="ja-JP" sz="1600" dirty="0" err="1"/>
              <a:t>max_sum</a:t>
            </a:r>
            <a:r>
              <a:rPr kumimoji="1" lang="en-US" altLang="ja-JP" sz="1600" dirty="0"/>
              <a:t>) </a:t>
            </a:r>
          </a:p>
          <a:p>
            <a:r>
              <a:rPr kumimoji="1" lang="en-US" altLang="ja-JP" sz="1600" dirty="0"/>
              <a:t>          </a:t>
            </a:r>
          </a:p>
          <a:p>
            <a:r>
              <a:rPr kumimoji="1" lang="en-US" altLang="ja-JP" sz="1600" dirty="0"/>
              <a:t>        return </a:t>
            </a:r>
            <a:r>
              <a:rPr kumimoji="1" lang="en-US" altLang="ja-JP" sz="1600" dirty="0" err="1"/>
              <a:t>max_sum</a:t>
            </a:r>
            <a:endParaRPr kumimoji="1" lang="en-US" altLang="ja-JP" sz="1600" dirty="0"/>
          </a:p>
          <a:p>
            <a:r>
              <a:rPr kumimoji="1" lang="en-US" altLang="ja-JP" sz="1200" dirty="0"/>
              <a:t>        </a:t>
            </a:r>
            <a:endParaRPr kumimoji="1" lang="en-US" altLang="ja-JP" sz="11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38D54B3-441D-45B8-8A10-058F268E1B55}"/>
              </a:ext>
            </a:extLst>
          </p:cNvPr>
          <p:cNvSpPr/>
          <p:nvPr/>
        </p:nvSpPr>
        <p:spPr>
          <a:xfrm>
            <a:off x="7160821" y="2243698"/>
            <a:ext cx="4488873" cy="4085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dirty="0"/>
              <a:t>[-1],[2],[3],[10]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[-1,2],[2,3],[3,-10]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[-1,2,3],[2,3,-10]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[-1,2,3,-10]</a:t>
            </a:r>
          </a:p>
          <a:p>
            <a:endParaRPr kumimoji="1" lang="en-US" altLang="ja-JP" sz="1600" dirty="0"/>
          </a:p>
          <a:p>
            <a:r>
              <a:rPr kumimoji="1" lang="ja-JP" altLang="en-US" sz="1600"/>
              <a:t>この中で部分和が最大なのは</a:t>
            </a:r>
            <a:endParaRPr kumimoji="1" lang="en-US" altLang="ja-JP" sz="1600" dirty="0"/>
          </a:p>
          <a:p>
            <a:r>
              <a:rPr kumimoji="1" lang="en-US" altLang="ja-JP" sz="1600" dirty="0"/>
              <a:t>[2,3] = 5 </a:t>
            </a:r>
          </a:p>
          <a:p>
            <a:endParaRPr kumimoji="1" lang="en-US" altLang="ja-JP" sz="1600" dirty="0"/>
          </a:p>
          <a:p>
            <a:r>
              <a:rPr kumimoji="1" lang="ja-JP" altLang="en-US" sz="1600"/>
              <a:t>スライドウィンドウ的なアルゴリズムである。</a:t>
            </a:r>
          </a:p>
        </p:txBody>
      </p:sp>
    </p:spTree>
    <p:extLst>
      <p:ext uri="{BB962C8B-B14F-4D97-AF65-F5344CB8AC3E}">
        <p14:creationId xmlns:p14="http://schemas.microsoft.com/office/powerpoint/2010/main" val="1288918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kumimoji="1" lang="en-US" altLang="ja-JP" sz="2800" dirty="0"/>
              <a:t>8</a:t>
            </a:r>
            <a:r>
              <a:rPr kumimoji="1" lang="ja-JP" altLang="en-US" sz="2800"/>
              <a:t>　カダンのアルゴリズム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19</a:t>
            </a:fld>
            <a:endParaRPr lang="en-US" sz="2000" dirty="0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82F93A52-681F-D88A-E1C0-3B299711527C}"/>
              </a:ext>
            </a:extLst>
          </p:cNvPr>
          <p:cNvSpPr/>
          <p:nvPr/>
        </p:nvSpPr>
        <p:spPr>
          <a:xfrm>
            <a:off x="1259474" y="1502229"/>
            <a:ext cx="8692738" cy="466700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5" name="図 44" descr="タイムライン&#10;&#10;中程度の精度で自動的に生成された説明">
            <a:extLst>
              <a:ext uri="{FF2B5EF4-FFF2-40B4-BE49-F238E27FC236}">
                <a16:creationId xmlns:a16="http://schemas.microsoft.com/office/drawing/2014/main" id="{3AEBFDB3-12EC-5168-2E28-02CE9DBC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707" y="1674421"/>
            <a:ext cx="8257309" cy="4322617"/>
          </a:xfrm>
          <a:prstGeom prst="rect">
            <a:avLst/>
          </a:prstGeom>
        </p:spPr>
      </p:pic>
      <p:sp>
        <p:nvSpPr>
          <p:cNvPr id="46" name="右矢印 45">
            <a:extLst>
              <a:ext uri="{FF2B5EF4-FFF2-40B4-BE49-F238E27FC236}">
                <a16:creationId xmlns:a16="http://schemas.microsoft.com/office/drawing/2014/main" id="{3E227E8E-74A5-F561-8404-A39241DBE524}"/>
              </a:ext>
            </a:extLst>
          </p:cNvPr>
          <p:cNvSpPr/>
          <p:nvPr/>
        </p:nvSpPr>
        <p:spPr>
          <a:xfrm>
            <a:off x="1852551" y="5557652"/>
            <a:ext cx="5676406" cy="142504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円/楕円 46">
            <a:extLst>
              <a:ext uri="{FF2B5EF4-FFF2-40B4-BE49-F238E27FC236}">
                <a16:creationId xmlns:a16="http://schemas.microsoft.com/office/drawing/2014/main" id="{6C452DDB-D8A2-7A4A-9E66-F1DE1D7EB1EF}"/>
              </a:ext>
            </a:extLst>
          </p:cNvPr>
          <p:cNvSpPr/>
          <p:nvPr/>
        </p:nvSpPr>
        <p:spPr>
          <a:xfrm>
            <a:off x="3788229" y="5355771"/>
            <a:ext cx="795646" cy="498764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/>
              <a:t>O(n)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402903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657743-C0D6-E0EA-4A91-B47A858C6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859" y="2476500"/>
            <a:ext cx="2012866" cy="1905000"/>
          </a:xfrm>
        </p:spPr>
        <p:txBody>
          <a:bodyPr>
            <a:normAutofit/>
          </a:bodyPr>
          <a:lstStyle/>
          <a:p>
            <a:r>
              <a:rPr lang="ja-JP" altLang="en-US" sz="4800"/>
              <a:t>目次</a:t>
            </a:r>
            <a:endParaRPr kumimoji="1" lang="ja-JP" altLang="en-US" sz="480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1A9C2F7-C260-CF79-F792-9B3CCA3A0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0252" y="1603522"/>
            <a:ext cx="3791496" cy="4802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400"/>
              <a:t>就活関連</a:t>
            </a:r>
            <a:endParaRPr lang="en-US" altLang="ja-JP" sz="1400" dirty="0"/>
          </a:p>
          <a:p>
            <a:pPr marL="0" indent="0">
              <a:buNone/>
            </a:pPr>
            <a:r>
              <a:rPr lang="ja-JP" altLang="en-US" sz="1400"/>
              <a:t>・東京ガス</a:t>
            </a:r>
            <a:r>
              <a:rPr lang="en-US" altLang="ja-JP" sz="1400" dirty="0"/>
              <a:t>I </a:t>
            </a:r>
            <a:r>
              <a:rPr lang="ja-JP" altLang="en-US" sz="1400"/>
              <a:t>ネット　ハッカソンリポート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r>
              <a:rPr lang="ja-JP" altLang="en-US" sz="1400"/>
              <a:t>コードレビューで得た知識コーナー</a:t>
            </a:r>
            <a:endParaRPr lang="en-US" altLang="ja-JP" sz="1400" dirty="0"/>
          </a:p>
          <a:p>
            <a:pPr marL="0" indent="0">
              <a:buNone/>
            </a:pPr>
            <a:r>
              <a:rPr lang="ja-JP" altLang="en-US" sz="1400"/>
              <a:t>・アルゴリズム関連</a:t>
            </a:r>
            <a:endParaRPr lang="en-US" altLang="ja-JP" sz="1400" dirty="0"/>
          </a:p>
          <a:p>
            <a:pPr marL="0" indent="0">
              <a:buNone/>
            </a:pPr>
            <a:r>
              <a:rPr lang="ja-JP" altLang="en-US" sz="1400"/>
              <a:t>・</a:t>
            </a:r>
            <a:r>
              <a:rPr lang="en-US" altLang="ja-JP" sz="1400" dirty="0"/>
              <a:t>COLAB </a:t>
            </a:r>
            <a:r>
              <a:rPr lang="ja-JP" altLang="en-US" sz="1400"/>
              <a:t>マウントの自動化</a:t>
            </a:r>
            <a:endParaRPr lang="en-US" altLang="ja-JP" sz="1400" dirty="0"/>
          </a:p>
          <a:p>
            <a:pPr marL="0" indent="0">
              <a:buNone/>
            </a:pPr>
            <a:r>
              <a:rPr lang="ja-JP" altLang="en-US" sz="1400"/>
              <a:t>・</a:t>
            </a:r>
            <a:r>
              <a:rPr lang="en-US" altLang="ja-JP" sz="1400" dirty="0"/>
              <a:t>Collections </a:t>
            </a:r>
            <a:r>
              <a:rPr lang="ja-JP" altLang="en-US" sz="1400"/>
              <a:t>ライブラリについて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r>
              <a:rPr lang="en-US" altLang="ja-JP" sz="1400" dirty="0"/>
              <a:t>GITHUB</a:t>
            </a:r>
            <a:r>
              <a:rPr lang="ja-JP" altLang="en-US" sz="1400"/>
              <a:t>のホームに</a:t>
            </a:r>
            <a:r>
              <a:rPr lang="en-US" altLang="ja-JP" sz="1400" dirty="0"/>
              <a:t>README</a:t>
            </a:r>
            <a:r>
              <a:rPr lang="ja-JP" altLang="en-US" sz="1400"/>
              <a:t>を追加しよう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r>
              <a:rPr lang="en-US" altLang="ja-JP" sz="1400" dirty="0"/>
              <a:t>HEROKU </a:t>
            </a:r>
            <a:r>
              <a:rPr lang="ja-JP" altLang="en-US" sz="1400"/>
              <a:t>を通した</a:t>
            </a:r>
            <a:r>
              <a:rPr lang="en-US" altLang="ja-JP" sz="1400" dirty="0"/>
              <a:t>PYTHON </a:t>
            </a:r>
            <a:r>
              <a:rPr lang="ja-JP" altLang="en-US" sz="1400"/>
              <a:t>フレームワーク産のアプリのデプロイ</a:t>
            </a: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  <a:p>
            <a:pPr marL="0" indent="0">
              <a:buNone/>
            </a:pPr>
            <a:endParaRPr lang="en-US" altLang="ja-JP" sz="14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76ECA66-FCBC-518F-FB8B-2F0398A6C253}"/>
              </a:ext>
            </a:extLst>
          </p:cNvPr>
          <p:cNvSpPr/>
          <p:nvPr/>
        </p:nvSpPr>
        <p:spPr>
          <a:xfrm>
            <a:off x="3740728" y="1275113"/>
            <a:ext cx="106878" cy="4307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EB5BEE-CF24-1EB2-620C-0FB2BE1D7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38857" y="6405790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20693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kumimoji="1" lang="en-US" altLang="ja-JP" sz="2800" dirty="0"/>
              <a:t>9</a:t>
            </a:r>
            <a:r>
              <a:rPr kumimoji="1" lang="ja-JP" altLang="en-US" sz="2800"/>
              <a:t>　カメとウサギのアルゴリズム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20</a:t>
            </a:fld>
            <a:endParaRPr lang="en-US" sz="20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5011B331-7CF3-59C4-5CA4-C4FDFC96D2F1}"/>
              </a:ext>
            </a:extLst>
          </p:cNvPr>
          <p:cNvSpPr txBox="1"/>
          <p:nvPr/>
        </p:nvSpPr>
        <p:spPr>
          <a:xfrm>
            <a:off x="1141413" y="1249398"/>
            <a:ext cx="8774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・正式名称は</a:t>
            </a:r>
            <a:r>
              <a:rPr kumimoji="1" lang="en-US" altLang="ja-JP" dirty="0"/>
              <a:t>Floyd’s cycle-finding-algorithm</a:t>
            </a:r>
          </a:p>
          <a:p>
            <a:r>
              <a:rPr kumimoji="1" lang="ja-JP" altLang="en-US"/>
              <a:t>・</a:t>
            </a:r>
            <a:r>
              <a:rPr kumimoji="1" lang="en-US" altLang="ja-JP" dirty="0"/>
              <a:t>Floyd-</a:t>
            </a:r>
            <a:r>
              <a:rPr kumimoji="1" lang="en-US" altLang="ja-JP" dirty="0" err="1"/>
              <a:t>Warshall</a:t>
            </a:r>
            <a:r>
              <a:rPr kumimoji="1" lang="en-US" altLang="ja-JP" dirty="0"/>
              <a:t> algorithm </a:t>
            </a:r>
            <a:r>
              <a:rPr kumimoji="1" lang="ja-JP" altLang="en-US"/>
              <a:t>（ワーシャル・フロイド法）と同じ人物</a:t>
            </a:r>
            <a:endParaRPr kumimoji="1" lang="en-US" altLang="ja-JP" dirty="0"/>
          </a:p>
          <a:p>
            <a:r>
              <a:rPr kumimoji="1" lang="ja-JP" altLang="en-US"/>
              <a:t>・ループがあるかを判定するアルゴリズム</a:t>
            </a:r>
            <a:endParaRPr kumimoji="1" lang="en-US" altLang="ja-JP" dirty="0"/>
          </a:p>
        </p:txBody>
      </p:sp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0348CF6E-563A-D546-A764-F06B8279C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3" y="2215087"/>
            <a:ext cx="7896741" cy="3770078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40A5B530-AEAC-4AB8-AA1C-ECD276980EEB}"/>
              </a:ext>
            </a:extLst>
          </p:cNvPr>
          <p:cNvSpPr/>
          <p:nvPr/>
        </p:nvSpPr>
        <p:spPr>
          <a:xfrm>
            <a:off x="2214563" y="2428875"/>
            <a:ext cx="871537" cy="35718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遅い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6F693DE-C8A8-5E0D-6F96-99CCD5A5292E}"/>
              </a:ext>
            </a:extLst>
          </p:cNvPr>
          <p:cNvSpPr/>
          <p:nvPr/>
        </p:nvSpPr>
        <p:spPr>
          <a:xfrm>
            <a:off x="4654014" y="2428875"/>
            <a:ext cx="871537" cy="35718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速い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8351142-6F34-4A54-5A00-21D53BB0BD26}"/>
              </a:ext>
            </a:extLst>
          </p:cNvPr>
          <p:cNvSpPr txBox="1"/>
          <p:nvPr/>
        </p:nvSpPr>
        <p:spPr>
          <a:xfrm>
            <a:off x="1141413" y="6234545"/>
            <a:ext cx="77294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/>
              <a:t>引用</a:t>
            </a:r>
            <a:r>
              <a:rPr kumimoji="1" lang="en-US" altLang="ja-JP" sz="1200" dirty="0"/>
              <a:t>) </a:t>
            </a:r>
            <a:r>
              <a:rPr kumimoji="1" lang="en" altLang="ja-JP" sz="1200" dirty="0"/>
              <a:t>https://</a:t>
            </a:r>
            <a:r>
              <a:rPr kumimoji="1" lang="en" altLang="ja-JP" sz="1200" dirty="0" err="1"/>
              <a:t>dev.to</a:t>
            </a:r>
            <a:r>
              <a:rPr kumimoji="1" lang="en" altLang="ja-JP" sz="1200" dirty="0"/>
              <a:t>/</a:t>
            </a:r>
            <a:r>
              <a:rPr kumimoji="1" lang="en" altLang="ja-JP" sz="1200" dirty="0" err="1"/>
              <a:t>alisabaj</a:t>
            </a:r>
            <a:r>
              <a:rPr kumimoji="1" lang="en" altLang="ja-JP" sz="1200" dirty="0"/>
              <a:t>/floyd-s-tortoise-and-hare-algorithm-finding-a-cycle-in-a-linked-list-39af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2824276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ja-JP" altLang="en-US" sz="2800"/>
              <a:t>アルゴリズム関連</a:t>
            </a:r>
            <a:r>
              <a:rPr lang="en-US" altLang="ja-JP" sz="2800" dirty="0"/>
              <a:t>10</a:t>
            </a:r>
            <a:r>
              <a:rPr kumimoji="1" lang="ja-JP" altLang="en-US" sz="2800"/>
              <a:t>　カメとウサギのアルゴリズム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21</a:t>
            </a:fld>
            <a:endParaRPr lang="en-US" sz="2000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0C907D0-6541-A205-6046-F92C5811875A}"/>
              </a:ext>
            </a:extLst>
          </p:cNvPr>
          <p:cNvSpPr/>
          <p:nvPr/>
        </p:nvSpPr>
        <p:spPr>
          <a:xfrm>
            <a:off x="1260168" y="1365661"/>
            <a:ext cx="3941224" cy="467887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" altLang="ja-JP" dirty="0">
                <a:solidFill>
                  <a:schemeClr val="accent5"/>
                </a:solidFill>
                <a:effectLst/>
              </a:rPr>
              <a:t>function</a:t>
            </a:r>
            <a:r>
              <a:rPr lang="en" altLang="ja-JP" dirty="0"/>
              <a:t> </a:t>
            </a:r>
            <a:r>
              <a:rPr lang="en" altLang="ja-JP" dirty="0" err="1">
                <a:solidFill>
                  <a:srgbClr val="0070C0"/>
                </a:solidFill>
                <a:effectLst/>
              </a:rPr>
              <a:t>hasCycle</a:t>
            </a:r>
            <a:r>
              <a:rPr lang="en" altLang="ja-JP" dirty="0">
                <a:effectLst/>
              </a:rPr>
              <a:t>(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head</a:t>
            </a:r>
            <a:r>
              <a:rPr lang="en" altLang="ja-JP" dirty="0">
                <a:effectLst/>
              </a:rPr>
              <a:t>)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{</a:t>
            </a:r>
            <a:r>
              <a:rPr lang="en" altLang="ja-JP" dirty="0"/>
              <a:t> 	</a:t>
            </a:r>
          </a:p>
          <a:p>
            <a:r>
              <a:rPr lang="en" altLang="ja-JP" dirty="0">
                <a:effectLst/>
              </a:rPr>
              <a:t>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if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(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!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head</a:t>
            </a:r>
            <a:r>
              <a:rPr lang="en" altLang="ja-JP" dirty="0">
                <a:solidFill>
                  <a:srgbClr val="00B050"/>
                </a:solidFill>
              </a:rPr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||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!</a:t>
            </a:r>
            <a:r>
              <a:rPr lang="en" altLang="ja-JP" dirty="0" err="1">
                <a:solidFill>
                  <a:srgbClr val="00B050"/>
                </a:solidFill>
                <a:effectLst/>
              </a:rPr>
              <a:t>head.next</a:t>
            </a:r>
            <a:r>
              <a:rPr lang="en" altLang="ja-JP" dirty="0">
                <a:effectLst/>
              </a:rPr>
              <a:t>)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{</a:t>
            </a:r>
          </a:p>
          <a:p>
            <a:r>
              <a:rPr lang="en" altLang="ja-JP" dirty="0"/>
              <a:t>		 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return</a:t>
            </a:r>
            <a:r>
              <a:rPr lang="en" altLang="ja-JP" dirty="0">
                <a:solidFill>
                  <a:schemeClr val="accent5"/>
                </a:solidFill>
              </a:rPr>
              <a:t> 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false</a:t>
            </a:r>
            <a:r>
              <a:rPr lang="en" altLang="ja-JP" dirty="0">
                <a:solidFill>
                  <a:schemeClr val="accent5"/>
                </a:solidFill>
              </a:rPr>
              <a:t> </a:t>
            </a:r>
          </a:p>
          <a:p>
            <a:r>
              <a:rPr lang="en" altLang="ja-JP" dirty="0">
                <a:effectLst/>
              </a:rPr>
              <a:t>	}</a:t>
            </a:r>
          </a:p>
          <a:p>
            <a:r>
              <a:rPr lang="en" altLang="ja-JP" dirty="0"/>
              <a:t>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let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tortoise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=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head</a:t>
            </a:r>
            <a:r>
              <a:rPr lang="en" altLang="ja-JP" dirty="0">
                <a:effectLst/>
              </a:rPr>
              <a:t>;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let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hare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=</a:t>
            </a:r>
            <a:r>
              <a:rPr lang="en" altLang="ja-JP" dirty="0"/>
              <a:t> </a:t>
            </a:r>
            <a:r>
              <a:rPr lang="en" altLang="ja-JP" dirty="0" err="1">
                <a:solidFill>
                  <a:srgbClr val="00B050"/>
                </a:solidFill>
                <a:effectLst/>
              </a:rPr>
              <a:t>head.next</a:t>
            </a:r>
            <a:r>
              <a:rPr lang="en" altLang="ja-JP" dirty="0">
                <a:effectLst/>
              </a:rPr>
              <a:t>;</a:t>
            </a:r>
            <a:r>
              <a:rPr lang="en" altLang="ja-JP" dirty="0"/>
              <a:t> </a:t>
            </a:r>
          </a:p>
          <a:p>
            <a:endParaRPr lang="en" altLang="ja-JP" dirty="0"/>
          </a:p>
          <a:p>
            <a:r>
              <a:rPr lang="en" altLang="ja-JP" dirty="0">
                <a:effectLst/>
              </a:rPr>
              <a:t>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while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(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hare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&amp;&amp;</a:t>
            </a:r>
            <a:r>
              <a:rPr lang="en" altLang="ja-JP" dirty="0"/>
              <a:t> </a:t>
            </a:r>
            <a:r>
              <a:rPr lang="en" altLang="ja-JP" dirty="0" err="1">
                <a:solidFill>
                  <a:srgbClr val="00B050"/>
                </a:solidFill>
                <a:effectLst/>
              </a:rPr>
              <a:t>hare.next</a:t>
            </a:r>
            <a:r>
              <a:rPr lang="en" altLang="ja-JP" dirty="0">
                <a:effectLst/>
              </a:rPr>
              <a:t>)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{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if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(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tortoise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===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hare</a:t>
            </a:r>
            <a:r>
              <a:rPr lang="en" altLang="ja-JP" dirty="0">
                <a:effectLst/>
              </a:rPr>
              <a:t>)</a:t>
            </a:r>
            <a:r>
              <a:rPr lang="en" altLang="ja-JP" dirty="0"/>
              <a:t> </a:t>
            </a:r>
            <a:r>
              <a:rPr lang="en" altLang="ja-JP" dirty="0">
                <a:effectLst/>
              </a:rPr>
              <a:t>{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		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return</a:t>
            </a:r>
            <a:r>
              <a:rPr lang="en" altLang="ja-JP" dirty="0">
                <a:solidFill>
                  <a:schemeClr val="accent5"/>
                </a:solidFill>
              </a:rPr>
              <a:t> 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true</a:t>
            </a:r>
            <a:r>
              <a:rPr lang="en" altLang="ja-JP" dirty="0">
                <a:effectLst/>
              </a:rPr>
              <a:t>;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	}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	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tortoise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=</a:t>
            </a:r>
            <a:r>
              <a:rPr lang="en" altLang="ja-JP" dirty="0">
                <a:solidFill>
                  <a:srgbClr val="FF0000"/>
                </a:solidFill>
              </a:rPr>
              <a:t> </a:t>
            </a:r>
            <a:r>
              <a:rPr lang="en" altLang="ja-JP" dirty="0" err="1">
                <a:solidFill>
                  <a:srgbClr val="00B050"/>
                </a:solidFill>
                <a:effectLst/>
              </a:rPr>
              <a:t>tortoise.next</a:t>
            </a:r>
            <a:r>
              <a:rPr lang="en" altLang="ja-JP" dirty="0">
                <a:effectLst/>
              </a:rPr>
              <a:t>;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	</a:t>
            </a:r>
            <a:r>
              <a:rPr lang="en" altLang="ja-JP" dirty="0">
                <a:solidFill>
                  <a:srgbClr val="00B050"/>
                </a:solidFill>
                <a:effectLst/>
              </a:rPr>
              <a:t>hare</a:t>
            </a:r>
            <a:r>
              <a:rPr lang="en" altLang="ja-JP" dirty="0"/>
              <a:t> </a:t>
            </a:r>
            <a:r>
              <a:rPr lang="en" altLang="ja-JP" dirty="0">
                <a:solidFill>
                  <a:srgbClr val="FF0000"/>
                </a:solidFill>
                <a:effectLst/>
              </a:rPr>
              <a:t>=</a:t>
            </a:r>
            <a:r>
              <a:rPr lang="en" altLang="ja-JP" dirty="0"/>
              <a:t> </a:t>
            </a:r>
            <a:r>
              <a:rPr lang="en" altLang="ja-JP" dirty="0" err="1">
                <a:solidFill>
                  <a:srgbClr val="00B050"/>
                </a:solidFill>
                <a:effectLst/>
              </a:rPr>
              <a:t>hare.next.next</a:t>
            </a:r>
            <a:r>
              <a:rPr lang="en" altLang="ja-JP" dirty="0">
                <a:effectLst/>
              </a:rPr>
              <a:t>;</a:t>
            </a:r>
            <a:r>
              <a:rPr lang="en" altLang="ja-JP" dirty="0"/>
              <a:t> </a:t>
            </a:r>
          </a:p>
          <a:p>
            <a:r>
              <a:rPr lang="en" altLang="ja-JP" dirty="0">
                <a:effectLst/>
              </a:rPr>
              <a:t>	}</a:t>
            </a:r>
          </a:p>
          <a:p>
            <a:r>
              <a:rPr lang="en" altLang="ja-JP" dirty="0"/>
              <a:t>	 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return</a:t>
            </a:r>
            <a:r>
              <a:rPr lang="en" altLang="ja-JP" dirty="0">
                <a:solidFill>
                  <a:schemeClr val="accent5"/>
                </a:solidFill>
              </a:rPr>
              <a:t> </a:t>
            </a:r>
            <a:r>
              <a:rPr lang="en" altLang="ja-JP" dirty="0">
                <a:solidFill>
                  <a:schemeClr val="accent5"/>
                </a:solidFill>
                <a:effectLst/>
              </a:rPr>
              <a:t>false</a:t>
            </a:r>
            <a:r>
              <a:rPr lang="en" altLang="ja-JP" dirty="0">
                <a:effectLst/>
              </a:rPr>
              <a:t>;</a:t>
            </a:r>
          </a:p>
          <a:p>
            <a:r>
              <a:rPr lang="en" altLang="ja-JP" dirty="0"/>
              <a:t> </a:t>
            </a:r>
            <a:r>
              <a:rPr lang="en" altLang="ja-JP" dirty="0">
                <a:effectLst/>
              </a:rPr>
              <a:t>}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684A9A-360A-58B8-8E33-82DB49C32A9B}"/>
              </a:ext>
            </a:extLst>
          </p:cNvPr>
          <p:cNvSpPr/>
          <p:nvPr/>
        </p:nvSpPr>
        <p:spPr>
          <a:xfrm>
            <a:off x="5671660" y="1389414"/>
            <a:ext cx="5574272" cy="961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/>
              <a:t>ノードへのポインタが存在しない場合、あるいは、</a:t>
            </a:r>
            <a:endParaRPr kumimoji="1" lang="en-US" altLang="ja-JP" sz="1400" dirty="0"/>
          </a:p>
          <a:p>
            <a:r>
              <a:rPr kumimoji="1" lang="ja-JP" altLang="en-US" sz="1400"/>
              <a:t>ノード自体が存在しない場合はすぐに</a:t>
            </a:r>
            <a:r>
              <a:rPr kumimoji="1" lang="en-US" altLang="ja-JP" sz="1400" dirty="0"/>
              <a:t>false</a:t>
            </a:r>
            <a:r>
              <a:rPr kumimoji="1" lang="ja-JP" altLang="en-US" sz="1400"/>
              <a:t>を返す。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C633AA6-4D7A-F841-58C9-149591E3D0BB}"/>
              </a:ext>
            </a:extLst>
          </p:cNvPr>
          <p:cNvSpPr/>
          <p:nvPr/>
        </p:nvSpPr>
        <p:spPr>
          <a:xfrm>
            <a:off x="5671660" y="2856016"/>
            <a:ext cx="5574272" cy="9619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/>
              <a:t>Tortoise </a:t>
            </a:r>
            <a:r>
              <a:rPr kumimoji="1" lang="ja-JP" altLang="en-US" sz="1400"/>
              <a:t>の初期位置をノードの先頭に、</a:t>
            </a:r>
            <a:endParaRPr kumimoji="1" lang="en-US" altLang="ja-JP" sz="1400" dirty="0"/>
          </a:p>
          <a:p>
            <a:r>
              <a:rPr kumimoji="1" lang="en-US" altLang="ja-JP" sz="1400" dirty="0"/>
              <a:t>Hare </a:t>
            </a:r>
            <a:r>
              <a:rPr kumimoji="1" lang="ja-JP" altLang="en-US" sz="1400"/>
              <a:t>の初期位置をその</a:t>
            </a:r>
            <a:r>
              <a:rPr kumimoji="1" lang="en-US" altLang="ja-JP" sz="1400" dirty="0"/>
              <a:t>1</a:t>
            </a:r>
            <a:r>
              <a:rPr kumimoji="1" lang="ja-JP" altLang="en-US" sz="1400"/>
              <a:t>ノード先にする。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74325A9-D3CD-99A2-F759-A9D52871290F}"/>
              </a:ext>
            </a:extLst>
          </p:cNvPr>
          <p:cNvSpPr/>
          <p:nvPr/>
        </p:nvSpPr>
        <p:spPr>
          <a:xfrm>
            <a:off x="5671660" y="4322618"/>
            <a:ext cx="5574272" cy="172192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/>
              <a:t>While loop </a:t>
            </a:r>
            <a:r>
              <a:rPr kumimoji="1" lang="ja-JP" altLang="en-US" sz="1400"/>
              <a:t>の意味</a:t>
            </a:r>
            <a:r>
              <a:rPr kumimoji="1" lang="en-US" altLang="ja-JP" sz="1400" dirty="0"/>
              <a:t>:</a:t>
            </a:r>
          </a:p>
          <a:p>
            <a:endParaRPr kumimoji="1" lang="en-US" altLang="ja-JP" sz="1400" dirty="0"/>
          </a:p>
          <a:p>
            <a:r>
              <a:rPr kumimoji="1" lang="en-US" altLang="ja-JP" sz="1400" dirty="0"/>
              <a:t>Hare</a:t>
            </a:r>
            <a:r>
              <a:rPr kumimoji="1" lang="ja-JP" altLang="en-US" sz="1400"/>
              <a:t>の指す要素が</a:t>
            </a:r>
            <a:r>
              <a:rPr kumimoji="1" lang="en-US" altLang="ja-JP" sz="1400" dirty="0"/>
              <a:t>null </a:t>
            </a:r>
            <a:r>
              <a:rPr kumimoji="1" lang="ja-JP" altLang="en-US" sz="1400"/>
              <a:t>でない間、</a:t>
            </a:r>
            <a:endParaRPr kumimoji="1" lang="en-US" altLang="ja-JP" sz="1400" dirty="0"/>
          </a:p>
          <a:p>
            <a:r>
              <a:rPr kumimoji="1" lang="en-US" altLang="ja-JP" sz="1400" dirty="0"/>
              <a:t>tortoise </a:t>
            </a:r>
            <a:r>
              <a:rPr kumimoji="1" lang="ja-JP" altLang="en-US" sz="1400"/>
              <a:t>と</a:t>
            </a:r>
            <a:r>
              <a:rPr kumimoji="1" lang="en-US" altLang="ja-JP" sz="1400" dirty="0"/>
              <a:t> hare </a:t>
            </a:r>
            <a:r>
              <a:rPr kumimoji="1" lang="ja-JP" altLang="en-US" sz="1400"/>
              <a:t>を前進させ、</a:t>
            </a:r>
            <a:endParaRPr kumimoji="1" lang="en-US" altLang="ja-JP" sz="1400" dirty="0"/>
          </a:p>
          <a:p>
            <a:r>
              <a:rPr kumimoji="1" lang="ja-JP" altLang="en-US" sz="1400"/>
              <a:t>同じ要素を指すことがあればループがあるとみなして</a:t>
            </a:r>
            <a:r>
              <a:rPr kumimoji="1" lang="en-US" altLang="ja-JP" sz="1400" dirty="0"/>
              <a:t> true </a:t>
            </a:r>
            <a:r>
              <a:rPr kumimoji="1" lang="ja-JP" altLang="en-US" sz="1400"/>
              <a:t>を返し、そうでなければループがないとまなして</a:t>
            </a:r>
            <a:r>
              <a:rPr kumimoji="1" lang="en-US" altLang="ja-JP" sz="1400" dirty="0"/>
              <a:t> false</a:t>
            </a:r>
            <a:r>
              <a:rPr kumimoji="1" lang="ja-JP" altLang="en-US" sz="1400"/>
              <a:t>を返す。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59C1F59-4AFF-63E6-FC57-B419875B6562}"/>
              </a:ext>
            </a:extLst>
          </p:cNvPr>
          <p:cNvSpPr txBox="1"/>
          <p:nvPr/>
        </p:nvSpPr>
        <p:spPr>
          <a:xfrm>
            <a:off x="1141413" y="6301492"/>
            <a:ext cx="7590955" cy="287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1200"/>
              <a:t>引用</a:t>
            </a:r>
            <a:r>
              <a:rPr kumimoji="1" lang="en-US" altLang="ja-JP" sz="1200" dirty="0"/>
              <a:t>) </a:t>
            </a:r>
            <a:r>
              <a:rPr kumimoji="1" lang="en" altLang="ja-JP" sz="1200" dirty="0"/>
              <a:t>https://</a:t>
            </a:r>
            <a:r>
              <a:rPr kumimoji="1" lang="en" altLang="ja-JP" sz="1200" dirty="0" err="1"/>
              <a:t>dev.to</a:t>
            </a:r>
            <a:r>
              <a:rPr kumimoji="1" lang="en" altLang="ja-JP" sz="1200" dirty="0"/>
              <a:t>/</a:t>
            </a:r>
            <a:r>
              <a:rPr kumimoji="1" lang="en" altLang="ja-JP" sz="1200" dirty="0" err="1"/>
              <a:t>alisabaj</a:t>
            </a:r>
            <a:r>
              <a:rPr kumimoji="1" lang="en" altLang="ja-JP" sz="1200" dirty="0"/>
              <a:t>/floyd-s-tortoise-and-hare-algorithm-finding-a-cycle-in-a-linked-list-39af</a:t>
            </a:r>
            <a:endParaRPr kumimoji="1" lang="ja-JP" altLang="en-US" sz="1200"/>
          </a:p>
        </p:txBody>
      </p:sp>
    </p:spTree>
    <p:extLst>
      <p:ext uri="{BB962C8B-B14F-4D97-AF65-F5344CB8AC3E}">
        <p14:creationId xmlns:p14="http://schemas.microsoft.com/office/powerpoint/2010/main" val="1545626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69409"/>
            <a:ext cx="8572603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COLAB</a:t>
            </a:r>
            <a:r>
              <a:rPr kumimoji="1" lang="ja-JP" altLang="en-US" sz="2800"/>
              <a:t>マウントの自動化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22</a:t>
            </a:fld>
            <a:endParaRPr lang="en-US" sz="20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A503C0F-CE81-47CF-B4D4-BCCF522C9A58}"/>
              </a:ext>
            </a:extLst>
          </p:cNvPr>
          <p:cNvSpPr txBox="1"/>
          <p:nvPr/>
        </p:nvSpPr>
        <p:spPr>
          <a:xfrm>
            <a:off x="1238992" y="1249398"/>
            <a:ext cx="9714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・自分で作成したファイルに限るが、マウントの自動化が出来る。</a:t>
            </a:r>
            <a:endParaRPr kumimoji="1" lang="en-US" altLang="ja-JP" dirty="0"/>
          </a:p>
        </p:txBody>
      </p:sp>
      <p:pic>
        <p:nvPicPr>
          <p:cNvPr id="5" name="図 4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66846C9E-4C17-3A0A-B08E-755AA5CA9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494" y="1866833"/>
            <a:ext cx="3239979" cy="2130698"/>
          </a:xfrm>
          <a:prstGeom prst="rect">
            <a:avLst/>
          </a:prstGeom>
        </p:spPr>
      </p:pic>
      <p:pic>
        <p:nvPicPr>
          <p:cNvPr id="8" name="図 7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1347E326-8DA0-975A-A6FA-F9DCAABD4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6450" y="4198359"/>
            <a:ext cx="3407899" cy="955729"/>
          </a:xfrm>
          <a:prstGeom prst="rect">
            <a:avLst/>
          </a:prstGeom>
        </p:spPr>
      </p:pic>
      <p:pic>
        <p:nvPicPr>
          <p:cNvPr id="10" name="図 9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081D1170-ED71-8C06-BD57-A19D0DBD2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4360" y="1866833"/>
            <a:ext cx="3239979" cy="2130698"/>
          </a:xfrm>
          <a:prstGeom prst="rect">
            <a:avLst/>
          </a:prstGeom>
        </p:spPr>
      </p:pic>
      <p:sp>
        <p:nvSpPr>
          <p:cNvPr id="12" name="屈折矢印 11">
            <a:extLst>
              <a:ext uri="{FF2B5EF4-FFF2-40B4-BE49-F238E27FC236}">
                <a16:creationId xmlns:a16="http://schemas.microsoft.com/office/drawing/2014/main" id="{F7B1CAF7-0196-8031-EC8C-21F22D086791}"/>
              </a:ext>
            </a:extLst>
          </p:cNvPr>
          <p:cNvSpPr/>
          <p:nvPr/>
        </p:nvSpPr>
        <p:spPr>
          <a:xfrm rot="5400000">
            <a:off x="2296778" y="4085148"/>
            <a:ext cx="420080" cy="836906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屈折矢印 12">
            <a:extLst>
              <a:ext uri="{FF2B5EF4-FFF2-40B4-BE49-F238E27FC236}">
                <a16:creationId xmlns:a16="http://schemas.microsoft.com/office/drawing/2014/main" id="{C47B523A-19EA-E106-CF8D-3DD203A6BAE4}"/>
              </a:ext>
            </a:extLst>
          </p:cNvPr>
          <p:cNvSpPr/>
          <p:nvPr/>
        </p:nvSpPr>
        <p:spPr>
          <a:xfrm>
            <a:off x="6810533" y="4223902"/>
            <a:ext cx="963811" cy="420082"/>
          </a:xfrm>
          <a:prstGeom prst="bentUp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EBB4554E-AD11-AC9C-DB46-2C45D363ADCD}"/>
              </a:ext>
            </a:extLst>
          </p:cNvPr>
          <p:cNvSpPr/>
          <p:nvPr/>
        </p:nvSpPr>
        <p:spPr>
          <a:xfrm>
            <a:off x="1141412" y="5450118"/>
            <a:ext cx="8572603" cy="95573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1600" dirty="0"/>
          </a:p>
          <a:p>
            <a:pPr algn="ctr"/>
            <a:r>
              <a:rPr kumimoji="1" lang="ja-JP" altLang="en-US" sz="1600"/>
              <a:t>なぜ自作ファイルに限るのか？</a:t>
            </a:r>
            <a:endParaRPr kumimoji="1" lang="en-US" altLang="ja-JP" sz="1600" dirty="0"/>
          </a:p>
          <a:p>
            <a:pPr algn="ctr"/>
            <a:endParaRPr kumimoji="1" lang="en-US" altLang="ja-JP" sz="1600" dirty="0"/>
          </a:p>
          <a:p>
            <a:pPr algn="ctr"/>
            <a:r>
              <a:rPr kumimoji="1" lang="ja-JP" altLang="en-US" sz="1600"/>
              <a:t>主に、セキュリティ的な観点からの理由が挙げられる。</a:t>
            </a:r>
            <a:br>
              <a:rPr kumimoji="1" lang="en-US" altLang="ja-JP" dirty="0"/>
            </a:b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2755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AD70CE-3371-0A2A-32AE-BCB4C4628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6576"/>
            <a:ext cx="8572603" cy="1079989"/>
          </a:xfrm>
        </p:spPr>
        <p:txBody>
          <a:bodyPr>
            <a:normAutofit/>
          </a:bodyPr>
          <a:lstStyle/>
          <a:p>
            <a:r>
              <a:rPr lang="en-US" altLang="ja-JP" sz="2800" dirty="0"/>
              <a:t>DIJKSTAR/</a:t>
            </a:r>
            <a:r>
              <a:rPr lang="en-US" altLang="ja-JP" sz="2800" dirty="0" err="1"/>
              <a:t>CoLLECTIONS</a:t>
            </a:r>
            <a:r>
              <a:rPr lang="en-US" altLang="ja-JP" sz="2800" dirty="0"/>
              <a:t> </a:t>
            </a:r>
            <a:r>
              <a:rPr lang="ja-JP" altLang="en-US" sz="2800"/>
              <a:t>について</a:t>
            </a:r>
            <a:endParaRPr kumimoji="1" lang="ja-JP" altLang="en-US" sz="280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B2B53C-6E87-4B76-3A38-31984FC2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1748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23</a:t>
            </a:fld>
            <a:endParaRPr lang="en-US" sz="2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9D5248C-3997-7D1D-DED0-AFAE2AFD21D1}"/>
              </a:ext>
            </a:extLst>
          </p:cNvPr>
          <p:cNvSpPr txBox="1"/>
          <p:nvPr/>
        </p:nvSpPr>
        <p:spPr>
          <a:xfrm>
            <a:off x="1141413" y="1406565"/>
            <a:ext cx="8072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・このコーナーの締めくくりになんか便利ライブラリーを紹介したいなぁと思って追加したスライド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68D066E-EC25-5DC9-9BD1-9E6E965238DE}"/>
              </a:ext>
            </a:extLst>
          </p:cNvPr>
          <p:cNvSpPr/>
          <p:nvPr/>
        </p:nvSpPr>
        <p:spPr>
          <a:xfrm>
            <a:off x="1271588" y="2357438"/>
            <a:ext cx="8072438" cy="1071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dirty="0"/>
              <a:t>	</a:t>
            </a:r>
            <a:r>
              <a:rPr kumimoji="1" lang="en-US" altLang="ja-JP" dirty="0" err="1"/>
              <a:t>Dijkstar</a:t>
            </a:r>
            <a:r>
              <a:rPr kumimoji="1" lang="en-US" altLang="ja-JP" dirty="0"/>
              <a:t> : </a:t>
            </a:r>
            <a:r>
              <a:rPr kumimoji="1" lang="ja-JP" altLang="en-US"/>
              <a:t>ダイクストラ法で最短経路を探索するライブラリー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4DBB137-8B2F-AB43-FCFE-E5BF9AC84E82}"/>
              </a:ext>
            </a:extLst>
          </p:cNvPr>
          <p:cNvSpPr/>
          <p:nvPr/>
        </p:nvSpPr>
        <p:spPr>
          <a:xfrm>
            <a:off x="1271588" y="3666610"/>
            <a:ext cx="8072437" cy="1071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Collections: </a:t>
            </a:r>
            <a:r>
              <a:rPr kumimoji="1" lang="ja-JP" altLang="en-US"/>
              <a:t>タプル、順序付き辞書、キューなどがあるライブラリー</a:t>
            </a:r>
          </a:p>
        </p:txBody>
      </p:sp>
      <p:sp>
        <p:nvSpPr>
          <p:cNvPr id="11" name="屈折矢印 10">
            <a:extLst>
              <a:ext uri="{FF2B5EF4-FFF2-40B4-BE49-F238E27FC236}">
                <a16:creationId xmlns:a16="http://schemas.microsoft.com/office/drawing/2014/main" id="{60857262-9EFC-967A-0A97-B2561809189C}"/>
              </a:ext>
            </a:extLst>
          </p:cNvPr>
          <p:cNvSpPr/>
          <p:nvPr/>
        </p:nvSpPr>
        <p:spPr>
          <a:xfrm rot="5400000">
            <a:off x="2786066" y="4914897"/>
            <a:ext cx="842962" cy="91440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12D47F1A-E711-ABA7-FC42-529616E60245}"/>
              </a:ext>
            </a:extLst>
          </p:cNvPr>
          <p:cNvSpPr/>
          <p:nvPr/>
        </p:nvSpPr>
        <p:spPr>
          <a:xfrm>
            <a:off x="4000499" y="5057775"/>
            <a:ext cx="5343525" cy="1359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Counter, </a:t>
            </a:r>
            <a:r>
              <a:rPr kumimoji="1" lang="en-US" altLang="ja-JP" dirty="0" err="1"/>
              <a:t>DefaultDict</a:t>
            </a:r>
            <a:r>
              <a:rPr kumimoji="1" lang="ja-JP" altLang="en-US"/>
              <a:t>あたりがものすごく便利</a:t>
            </a:r>
          </a:p>
        </p:txBody>
      </p:sp>
    </p:spTree>
    <p:extLst>
      <p:ext uri="{BB962C8B-B14F-4D97-AF65-F5344CB8AC3E}">
        <p14:creationId xmlns:p14="http://schemas.microsoft.com/office/powerpoint/2010/main" val="21250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2F9744-FEAE-E7F8-5248-D9FA393D3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13" y="1413164"/>
            <a:ext cx="9741774" cy="26580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kumimoji="1" lang="en-US" altLang="ja-JP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GITHUB</a:t>
            </a:r>
            <a:r>
              <a:rPr kumimoji="1" lang="ja-JP" alt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のホームに</a:t>
            </a:r>
            <a:r>
              <a:rPr kumimoji="1" lang="en-US" altLang="ja-JP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README</a:t>
            </a:r>
            <a:r>
              <a:rPr kumimoji="1" lang="ja-JP" alt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を追加しよう</a:t>
            </a:r>
            <a:endParaRPr kumimoji="1" lang="en-US" altLang="ja-JP" sz="40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0ACE4D-1193-597C-43E5-2B87047C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9663" y="638599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13048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F08E71-6748-D259-7282-72D9CF23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905000"/>
          </a:xfrm>
        </p:spPr>
        <p:txBody>
          <a:bodyPr/>
          <a:lstStyle/>
          <a:p>
            <a:r>
              <a:rPr lang="en-US" altLang="ja-JP" dirty="0"/>
              <a:t>README</a:t>
            </a:r>
            <a:r>
              <a:rPr lang="ja-JP" altLang="en-US"/>
              <a:t>で遊ぼう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CF2FFC8-A3D1-A2F4-387C-B6221D67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4137" y="6354763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400" smtClean="0"/>
              <a:t>25</a:t>
            </a:fld>
            <a:endParaRPr lang="en-US" sz="2400" dirty="0"/>
          </a:p>
        </p:txBody>
      </p:sp>
      <p:pic>
        <p:nvPicPr>
          <p:cNvPr id="6" name="図 5" descr="モニター画面に映るウェブサイトのスクリーンショット&#10;&#10;自動的に生成された説明">
            <a:extLst>
              <a:ext uri="{FF2B5EF4-FFF2-40B4-BE49-F238E27FC236}">
                <a16:creationId xmlns:a16="http://schemas.microsoft.com/office/drawing/2014/main" id="{ABACCF13-D276-6DCC-C8B1-BD0F707FD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1779351"/>
            <a:ext cx="8238505" cy="429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40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F08E71-6748-D259-7282-72D9CF23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8492"/>
            <a:ext cx="9905998" cy="1453738"/>
          </a:xfrm>
        </p:spPr>
        <p:txBody>
          <a:bodyPr/>
          <a:lstStyle/>
          <a:p>
            <a:r>
              <a:rPr lang="en-US" altLang="ja-JP" dirty="0"/>
              <a:t>README</a:t>
            </a:r>
            <a:r>
              <a:rPr lang="ja-JP" altLang="en-US"/>
              <a:t>で遊ぼう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CF2FFC8-A3D1-A2F4-387C-B6221D67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4137" y="6354763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400" smtClean="0"/>
              <a:t>26</a:t>
            </a:fld>
            <a:endParaRPr lang="en-US" sz="2400" dirty="0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85CFD155-AFC1-10F5-B601-4524A3A095E9}"/>
              </a:ext>
            </a:extLst>
          </p:cNvPr>
          <p:cNvSpPr/>
          <p:nvPr/>
        </p:nvSpPr>
        <p:spPr>
          <a:xfrm>
            <a:off x="1246909" y="1662545"/>
            <a:ext cx="7101444" cy="9975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新しくレポジトリーを作る</a:t>
            </a:r>
          </a:p>
        </p:txBody>
      </p:sp>
      <p:sp>
        <p:nvSpPr>
          <p:cNvPr id="5" name="下矢印 4">
            <a:extLst>
              <a:ext uri="{FF2B5EF4-FFF2-40B4-BE49-F238E27FC236}">
                <a16:creationId xmlns:a16="http://schemas.microsoft.com/office/drawing/2014/main" id="{B6D993D4-0321-5DC4-4E7D-ECABF071FFC7}"/>
              </a:ext>
            </a:extLst>
          </p:cNvPr>
          <p:cNvSpPr/>
          <p:nvPr/>
        </p:nvSpPr>
        <p:spPr>
          <a:xfrm>
            <a:off x="4453248" y="2820388"/>
            <a:ext cx="451262" cy="4779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250EB66-F166-7465-9EB9-25B4A0B28153}"/>
              </a:ext>
            </a:extLst>
          </p:cNvPr>
          <p:cNvSpPr/>
          <p:nvPr/>
        </p:nvSpPr>
        <p:spPr>
          <a:xfrm>
            <a:off x="1246909" y="3458688"/>
            <a:ext cx="7101444" cy="9975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（重要）レポジトリー名をユーザー名と同じにする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DEF0C1-EF8A-0BB0-347F-86025A93B5E7}"/>
              </a:ext>
            </a:extLst>
          </p:cNvPr>
          <p:cNvSpPr/>
          <p:nvPr/>
        </p:nvSpPr>
        <p:spPr>
          <a:xfrm>
            <a:off x="1246909" y="5195455"/>
            <a:ext cx="7101444" cy="9975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README</a:t>
            </a:r>
            <a:r>
              <a:rPr kumimoji="1" lang="ja-JP" altLang="en-US"/>
              <a:t>を追加する。</a:t>
            </a:r>
            <a:endParaRPr kumimoji="1" lang="en-US" altLang="ja-JP" dirty="0"/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6E1AF46E-7F08-69A6-E32E-7F888756D988}"/>
              </a:ext>
            </a:extLst>
          </p:cNvPr>
          <p:cNvSpPr/>
          <p:nvPr/>
        </p:nvSpPr>
        <p:spPr>
          <a:xfrm>
            <a:off x="4429498" y="4616531"/>
            <a:ext cx="451262" cy="4779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18405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F08E71-6748-D259-7282-72D9CF234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66254"/>
            <a:ext cx="9905998" cy="1335976"/>
          </a:xfrm>
        </p:spPr>
        <p:txBody>
          <a:bodyPr/>
          <a:lstStyle/>
          <a:p>
            <a:r>
              <a:rPr lang="en-US" altLang="ja-JP" dirty="0"/>
              <a:t>README</a:t>
            </a:r>
            <a:r>
              <a:rPr lang="ja-JP" altLang="en-US"/>
              <a:t>で遊ぼう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CF2FFC8-A3D1-A2F4-387C-B6221D67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4137" y="6354763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400" smtClean="0"/>
              <a:t>27</a:t>
            </a:fld>
            <a:endParaRPr lang="en-US" sz="2400" dirty="0"/>
          </a:p>
        </p:txBody>
      </p:sp>
      <p:pic>
        <p:nvPicPr>
          <p:cNvPr id="10" name="図 9" descr="グラフィカル ユーザー インターフェイス, テキスト, アプリケーション, Web サイト&#10;&#10;自動的に生成された説明">
            <a:extLst>
              <a:ext uri="{FF2B5EF4-FFF2-40B4-BE49-F238E27FC236}">
                <a16:creationId xmlns:a16="http://schemas.microsoft.com/office/drawing/2014/main" id="{04049887-1C2A-85F2-A5A1-2B69C4895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248" y="1502230"/>
            <a:ext cx="7072312" cy="3117900"/>
          </a:xfrm>
          <a:prstGeom prst="rect">
            <a:avLst/>
          </a:prstGeom>
        </p:spPr>
      </p:pic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4A407546-CFC4-F8B7-22B6-070AD9924985}"/>
              </a:ext>
            </a:extLst>
          </p:cNvPr>
          <p:cNvCxnSpPr>
            <a:cxnSpLocks/>
          </p:cNvCxnSpPr>
          <p:nvPr/>
        </p:nvCxnSpPr>
        <p:spPr>
          <a:xfrm flipH="1">
            <a:off x="4073236" y="2651483"/>
            <a:ext cx="4773881" cy="1089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B50622F7-0CD3-DE78-DBE4-DCE31B25B0EA}"/>
              </a:ext>
            </a:extLst>
          </p:cNvPr>
          <p:cNvSpPr/>
          <p:nvPr/>
        </p:nvSpPr>
        <p:spPr>
          <a:xfrm>
            <a:off x="8485930" y="1826148"/>
            <a:ext cx="3028207" cy="1650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画像</a:t>
            </a:r>
            <a:r>
              <a:rPr kumimoji="1" lang="en-US" altLang="ja-JP" dirty="0"/>
              <a:t>(gif)</a:t>
            </a:r>
            <a:r>
              <a:rPr kumimoji="1" lang="ja-JP" altLang="en-US"/>
              <a:t>の表示位置を調整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8CB030E0-37D9-CA41-47F8-DC4BD1BBFC88}"/>
              </a:ext>
            </a:extLst>
          </p:cNvPr>
          <p:cNvSpPr/>
          <p:nvPr/>
        </p:nvSpPr>
        <p:spPr>
          <a:xfrm>
            <a:off x="1024248" y="5142016"/>
            <a:ext cx="6967846" cy="1212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GIF</a:t>
            </a:r>
            <a:r>
              <a:rPr kumimoji="1" lang="ja-JP" altLang="en-US"/>
              <a:t>のソースを指定、これで動く</a:t>
            </a:r>
            <a:r>
              <a:rPr kumimoji="1" lang="en-US" altLang="ja-JP" dirty="0"/>
              <a:t>gif</a:t>
            </a:r>
            <a:r>
              <a:rPr kumimoji="1" lang="ja-JP" altLang="en-US"/>
              <a:t>を直接表示できる。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D532B35E-D976-566F-33D3-735B85631BFC}"/>
              </a:ext>
            </a:extLst>
          </p:cNvPr>
          <p:cNvCxnSpPr>
            <a:cxnSpLocks/>
          </p:cNvCxnSpPr>
          <p:nvPr/>
        </p:nvCxnSpPr>
        <p:spPr>
          <a:xfrm flipV="1">
            <a:off x="3835730" y="4227616"/>
            <a:ext cx="0" cy="914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6551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2F9744-FEAE-E7F8-5248-D9FA393D3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56" y="2099953"/>
            <a:ext cx="10966887" cy="265809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ja-JP" sz="4000" dirty="0"/>
              <a:t>HEROKU </a:t>
            </a:r>
            <a:r>
              <a:rPr lang="ja-JP" altLang="en-US" sz="4000"/>
              <a:t>を通した</a:t>
            </a:r>
            <a:br>
              <a:rPr lang="en-US" altLang="ja-JP" sz="4000" dirty="0"/>
            </a:br>
            <a:r>
              <a:rPr lang="en-US" altLang="ja-JP" sz="4000" dirty="0"/>
              <a:t>PYTHON </a:t>
            </a:r>
            <a:r>
              <a:rPr lang="ja-JP" altLang="en-US" sz="4000"/>
              <a:t>フレームワーク産のアプリのデプロイ</a:t>
            </a:r>
            <a:br>
              <a:rPr lang="en-US" altLang="ja-JP" sz="4000" dirty="0"/>
            </a:br>
            <a:endParaRPr kumimoji="1" lang="en-US" altLang="ja-JP" sz="40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00ACE4D-1193-597C-43E5-2B87047C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9663" y="6385997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854807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8762608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HEROKu</a:t>
            </a:r>
            <a:r>
              <a:rPr lang="ja-JP" altLang="en-US" sz="2800"/>
              <a:t>でウェブアプリを</a:t>
            </a:r>
            <a:r>
              <a:rPr kumimoji="1" lang="ja-JP" altLang="en-US" sz="2800"/>
              <a:t>デプロイするプロセス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29</a:t>
            </a:fld>
            <a:endParaRPr lang="en-US" sz="20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2E116F-4AA2-AF3E-9741-3FB9F3BF21A1}"/>
              </a:ext>
            </a:extLst>
          </p:cNvPr>
          <p:cNvSpPr/>
          <p:nvPr/>
        </p:nvSpPr>
        <p:spPr>
          <a:xfrm>
            <a:off x="1141412" y="2405569"/>
            <a:ext cx="5211886" cy="8297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HEROKU </a:t>
            </a:r>
            <a:r>
              <a:rPr kumimoji="1" lang="ja-JP" altLang="en-US"/>
              <a:t>アカウントを作る</a:t>
            </a:r>
            <a:endParaRPr kumimoji="1" lang="en-US" altLang="ja-JP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73F59AD-F8F6-A678-434F-DBB34D50008D}"/>
              </a:ext>
            </a:extLst>
          </p:cNvPr>
          <p:cNvSpPr/>
          <p:nvPr/>
        </p:nvSpPr>
        <p:spPr>
          <a:xfrm>
            <a:off x="1141413" y="4747161"/>
            <a:ext cx="5211886" cy="8297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HEROKU CLI</a:t>
            </a:r>
            <a:r>
              <a:rPr kumimoji="1" lang="ja-JP" altLang="en-US"/>
              <a:t>をインストールする</a:t>
            </a:r>
            <a:endParaRPr kumimoji="1" lang="en-US" altLang="ja-JP" dirty="0"/>
          </a:p>
        </p:txBody>
      </p:sp>
      <p:sp>
        <p:nvSpPr>
          <p:cNvPr id="7" name="下矢印 6">
            <a:extLst>
              <a:ext uri="{FF2B5EF4-FFF2-40B4-BE49-F238E27FC236}">
                <a16:creationId xmlns:a16="http://schemas.microsoft.com/office/drawing/2014/main" id="{B17D8842-E436-9B8A-2276-956EF9FE2A85}"/>
              </a:ext>
            </a:extLst>
          </p:cNvPr>
          <p:cNvSpPr/>
          <p:nvPr/>
        </p:nvSpPr>
        <p:spPr>
          <a:xfrm>
            <a:off x="3474223" y="3810544"/>
            <a:ext cx="546265" cy="5432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3098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3BA009-5ED5-631B-208A-E7B44DD8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0108" y="2527851"/>
            <a:ext cx="9031783" cy="18022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ja-JP" altLang="en-US" sz="4800"/>
              <a:t>就活関連</a:t>
            </a:r>
            <a:br>
              <a:rPr lang="en-US" altLang="ja-JP" sz="4800" dirty="0"/>
            </a:br>
            <a:endParaRPr kumimoji="1" lang="ja-JP" altLang="en-US" sz="480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E3853C5-62D4-3FA6-20D7-7751B8195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7789" y="6405789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9558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8762608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HEROKu</a:t>
            </a:r>
            <a:r>
              <a:rPr lang="ja-JP" altLang="en-US" sz="2800"/>
              <a:t>でウェブアプリを</a:t>
            </a:r>
            <a:r>
              <a:rPr kumimoji="1" lang="ja-JP" altLang="en-US" sz="2800"/>
              <a:t>デプロイするプロセス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30</a:t>
            </a:fld>
            <a:endParaRPr lang="en-US" sz="20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2E116F-4AA2-AF3E-9741-3FB9F3BF21A1}"/>
              </a:ext>
            </a:extLst>
          </p:cNvPr>
          <p:cNvSpPr/>
          <p:nvPr/>
        </p:nvSpPr>
        <p:spPr>
          <a:xfrm>
            <a:off x="1141412" y="2405569"/>
            <a:ext cx="5211886" cy="8297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HEROKU CLI </a:t>
            </a:r>
            <a:r>
              <a:rPr kumimoji="1" lang="ja-JP" altLang="en-US"/>
              <a:t>を立ち上げる</a:t>
            </a:r>
            <a:endParaRPr kumimoji="1" lang="en-US" altLang="ja-JP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73F59AD-F8F6-A678-434F-DBB34D50008D}"/>
              </a:ext>
            </a:extLst>
          </p:cNvPr>
          <p:cNvSpPr/>
          <p:nvPr/>
        </p:nvSpPr>
        <p:spPr>
          <a:xfrm>
            <a:off x="1141412" y="4664033"/>
            <a:ext cx="5211886" cy="8297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VS CODE</a:t>
            </a:r>
            <a:r>
              <a:rPr kumimoji="1" lang="ja-JP" altLang="en-US"/>
              <a:t>にてデプロイしたいファイルを開く</a:t>
            </a:r>
            <a:endParaRPr kumimoji="1" lang="en-US" altLang="ja-JP" dirty="0"/>
          </a:p>
        </p:txBody>
      </p:sp>
      <p:sp>
        <p:nvSpPr>
          <p:cNvPr id="7" name="下矢印 6">
            <a:extLst>
              <a:ext uri="{FF2B5EF4-FFF2-40B4-BE49-F238E27FC236}">
                <a16:creationId xmlns:a16="http://schemas.microsoft.com/office/drawing/2014/main" id="{B17D8842-E436-9B8A-2276-956EF9FE2A85}"/>
              </a:ext>
            </a:extLst>
          </p:cNvPr>
          <p:cNvSpPr/>
          <p:nvPr/>
        </p:nvSpPr>
        <p:spPr>
          <a:xfrm>
            <a:off x="3474223" y="3810544"/>
            <a:ext cx="546265" cy="5432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629196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8762608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HEROKu</a:t>
            </a:r>
            <a:r>
              <a:rPr lang="ja-JP" altLang="en-US" sz="2800"/>
              <a:t>でウェブアプリを</a:t>
            </a:r>
            <a:r>
              <a:rPr kumimoji="1" lang="ja-JP" altLang="en-US" sz="2800"/>
              <a:t>デプロイするプロセス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31</a:t>
            </a:fld>
            <a:endParaRPr lang="en-US" sz="20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2E116F-4AA2-AF3E-9741-3FB9F3BF21A1}"/>
              </a:ext>
            </a:extLst>
          </p:cNvPr>
          <p:cNvSpPr/>
          <p:nvPr/>
        </p:nvSpPr>
        <p:spPr>
          <a:xfrm>
            <a:off x="1141412" y="2405569"/>
            <a:ext cx="5211886" cy="8297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Gunicorn</a:t>
            </a:r>
            <a:r>
              <a:rPr kumimoji="1" lang="en-US" altLang="ja-JP" dirty="0"/>
              <a:t> </a:t>
            </a:r>
            <a:r>
              <a:rPr kumimoji="1" lang="ja-JP" altLang="en-US"/>
              <a:t>をインストール</a:t>
            </a:r>
            <a:endParaRPr kumimoji="1" lang="en-US" altLang="ja-JP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73F59AD-F8F6-A678-434F-DBB34D50008D}"/>
              </a:ext>
            </a:extLst>
          </p:cNvPr>
          <p:cNvSpPr/>
          <p:nvPr/>
        </p:nvSpPr>
        <p:spPr>
          <a:xfrm>
            <a:off x="1141412" y="4664033"/>
            <a:ext cx="5211886" cy="8297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Procfile</a:t>
            </a:r>
            <a:r>
              <a:rPr kumimoji="1" lang="ja-JP" altLang="en-US"/>
              <a:t>を作る</a:t>
            </a:r>
            <a:endParaRPr kumimoji="1" lang="en-US" altLang="ja-JP" dirty="0"/>
          </a:p>
        </p:txBody>
      </p:sp>
      <p:sp>
        <p:nvSpPr>
          <p:cNvPr id="7" name="下矢印 6">
            <a:extLst>
              <a:ext uri="{FF2B5EF4-FFF2-40B4-BE49-F238E27FC236}">
                <a16:creationId xmlns:a16="http://schemas.microsoft.com/office/drawing/2014/main" id="{B17D8842-E436-9B8A-2276-956EF9FE2A85}"/>
              </a:ext>
            </a:extLst>
          </p:cNvPr>
          <p:cNvSpPr/>
          <p:nvPr/>
        </p:nvSpPr>
        <p:spPr>
          <a:xfrm>
            <a:off x="3474223" y="3810544"/>
            <a:ext cx="546265" cy="5432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B1F79641-C24F-736E-7E81-ED519712240F}"/>
              </a:ext>
            </a:extLst>
          </p:cNvPr>
          <p:cNvCxnSpPr>
            <a:cxnSpLocks/>
          </p:cNvCxnSpPr>
          <p:nvPr/>
        </p:nvCxnSpPr>
        <p:spPr>
          <a:xfrm flipH="1">
            <a:off x="6096000" y="2553195"/>
            <a:ext cx="2276104" cy="320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9DA684BF-D266-58B0-1E72-41E52A76ACBF}"/>
              </a:ext>
            </a:extLst>
          </p:cNvPr>
          <p:cNvSpPr/>
          <p:nvPr/>
        </p:nvSpPr>
        <p:spPr>
          <a:xfrm>
            <a:off x="8324603" y="2030681"/>
            <a:ext cx="2137558" cy="10094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説明する。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E2C09C62-9EA2-626A-EB31-E41BE817B5E6}"/>
              </a:ext>
            </a:extLst>
          </p:cNvPr>
          <p:cNvCxnSpPr/>
          <p:nvPr/>
        </p:nvCxnSpPr>
        <p:spPr>
          <a:xfrm flipH="1">
            <a:off x="5902036" y="2873829"/>
            <a:ext cx="2636322" cy="2101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4305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8762608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HEROKu</a:t>
            </a:r>
            <a:r>
              <a:rPr lang="ja-JP" altLang="en-US" sz="2800"/>
              <a:t>でウェブアプリを</a:t>
            </a:r>
            <a:r>
              <a:rPr kumimoji="1" lang="ja-JP" altLang="en-US" sz="2800"/>
              <a:t>デプロイするプロセス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32</a:t>
            </a:fld>
            <a:endParaRPr lang="en-US" sz="20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2E116F-4AA2-AF3E-9741-3FB9F3BF21A1}"/>
              </a:ext>
            </a:extLst>
          </p:cNvPr>
          <p:cNvSpPr/>
          <p:nvPr/>
        </p:nvSpPr>
        <p:spPr>
          <a:xfrm>
            <a:off x="1141412" y="2405569"/>
            <a:ext cx="7432572" cy="8297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pip freeze </a:t>
            </a:r>
            <a:r>
              <a:rPr kumimoji="1" lang="ja-JP" altLang="en-US"/>
              <a:t>でパス指定せずに必要なパッケージ等をまとめる。</a:t>
            </a:r>
            <a:endParaRPr kumimoji="1" lang="en-US" altLang="ja-JP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73F59AD-F8F6-A678-434F-DBB34D50008D}"/>
              </a:ext>
            </a:extLst>
          </p:cNvPr>
          <p:cNvSpPr/>
          <p:nvPr/>
        </p:nvSpPr>
        <p:spPr>
          <a:xfrm>
            <a:off x="1141412" y="4664033"/>
            <a:ext cx="7432572" cy="8297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Procfile</a:t>
            </a:r>
            <a:r>
              <a:rPr kumimoji="1" lang="en-US" altLang="ja-JP" dirty="0"/>
              <a:t> </a:t>
            </a:r>
            <a:r>
              <a:rPr kumimoji="1" lang="ja-JP" altLang="en-US"/>
              <a:t>でアプリとサーバを指定する。</a:t>
            </a:r>
            <a:endParaRPr kumimoji="1" lang="en-US" altLang="ja-JP" dirty="0"/>
          </a:p>
        </p:txBody>
      </p:sp>
      <p:sp>
        <p:nvSpPr>
          <p:cNvPr id="7" name="下矢印 6">
            <a:extLst>
              <a:ext uri="{FF2B5EF4-FFF2-40B4-BE49-F238E27FC236}">
                <a16:creationId xmlns:a16="http://schemas.microsoft.com/office/drawing/2014/main" id="{B17D8842-E436-9B8A-2276-956EF9FE2A85}"/>
              </a:ext>
            </a:extLst>
          </p:cNvPr>
          <p:cNvSpPr/>
          <p:nvPr/>
        </p:nvSpPr>
        <p:spPr>
          <a:xfrm>
            <a:off x="3474223" y="3810544"/>
            <a:ext cx="546265" cy="54329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521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EAB158-C414-E1EB-65FB-9A7701743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43467"/>
            <a:ext cx="8762608" cy="1079989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HEROKu</a:t>
            </a:r>
            <a:r>
              <a:rPr lang="ja-JP" altLang="en-US" sz="2800"/>
              <a:t>でウェブアプリを</a:t>
            </a:r>
            <a:r>
              <a:rPr kumimoji="1" lang="ja-JP" altLang="en-US" sz="2800"/>
              <a:t>デプロイするプロセス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9AA8658-0352-5016-0E70-6DD63A8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54454" y="6361574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33</a:t>
            </a:fld>
            <a:endParaRPr lang="en-US" sz="2000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F2E116F-4AA2-AF3E-9741-3FB9F3BF21A1}"/>
              </a:ext>
            </a:extLst>
          </p:cNvPr>
          <p:cNvSpPr/>
          <p:nvPr/>
        </p:nvSpPr>
        <p:spPr>
          <a:xfrm>
            <a:off x="1141412" y="1925386"/>
            <a:ext cx="5591896" cy="82973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Github</a:t>
            </a:r>
            <a:r>
              <a:rPr kumimoji="1" lang="ja-JP" altLang="en-US"/>
              <a:t>に</a:t>
            </a:r>
            <a:r>
              <a:rPr kumimoji="1" lang="en-US" altLang="ja-JP" dirty="0"/>
              <a:t>Push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73F59AD-F8F6-A678-434F-DBB34D50008D}"/>
              </a:ext>
            </a:extLst>
          </p:cNvPr>
          <p:cNvSpPr/>
          <p:nvPr/>
        </p:nvSpPr>
        <p:spPr>
          <a:xfrm>
            <a:off x="1141412" y="3657750"/>
            <a:ext cx="5591897" cy="8297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Heroku CLI </a:t>
            </a:r>
            <a:r>
              <a:rPr kumimoji="1" lang="ja-JP" altLang="en-US"/>
              <a:t>側</a:t>
            </a:r>
            <a:r>
              <a:rPr kumimoji="1" lang="en-US" altLang="ja-JP" dirty="0"/>
              <a:t>  </a:t>
            </a:r>
            <a:r>
              <a:rPr kumimoji="1" lang="ja-JP" altLang="en-US"/>
              <a:t>で</a:t>
            </a:r>
            <a:r>
              <a:rPr kumimoji="1" lang="en-US" altLang="ja-JP" dirty="0"/>
              <a:t>Heroku Create &lt;App name&gt;</a:t>
            </a:r>
          </a:p>
        </p:txBody>
      </p:sp>
      <p:sp>
        <p:nvSpPr>
          <p:cNvPr id="7" name="下矢印 6">
            <a:extLst>
              <a:ext uri="{FF2B5EF4-FFF2-40B4-BE49-F238E27FC236}">
                <a16:creationId xmlns:a16="http://schemas.microsoft.com/office/drawing/2014/main" id="{B17D8842-E436-9B8A-2276-956EF9FE2A85}"/>
              </a:ext>
            </a:extLst>
          </p:cNvPr>
          <p:cNvSpPr/>
          <p:nvPr/>
        </p:nvSpPr>
        <p:spPr>
          <a:xfrm>
            <a:off x="3690292" y="2907078"/>
            <a:ext cx="494136" cy="5863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AC30799-FDD1-19B5-74E2-4B839017B322}"/>
              </a:ext>
            </a:extLst>
          </p:cNvPr>
          <p:cNvSpPr/>
          <p:nvPr/>
        </p:nvSpPr>
        <p:spPr>
          <a:xfrm>
            <a:off x="1141412" y="5309755"/>
            <a:ext cx="5591897" cy="82973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Heroku CLI </a:t>
            </a:r>
            <a:r>
              <a:rPr kumimoji="1" lang="ja-JP" altLang="en-US"/>
              <a:t>で</a:t>
            </a:r>
            <a:r>
              <a:rPr kumimoji="1" lang="en-US" altLang="ja-JP" dirty="0"/>
              <a:t> git push </a:t>
            </a:r>
            <a:r>
              <a:rPr kumimoji="1" lang="en-US" altLang="ja-JP" dirty="0" err="1"/>
              <a:t>heroku</a:t>
            </a:r>
            <a:r>
              <a:rPr kumimoji="1" lang="en-US" altLang="ja-JP" dirty="0"/>
              <a:t> main </a:t>
            </a:r>
            <a:r>
              <a:rPr kumimoji="1" lang="ja-JP" altLang="en-US"/>
              <a:t>を実行</a:t>
            </a:r>
            <a:endParaRPr kumimoji="1" lang="en-US" altLang="ja-JP" dirty="0"/>
          </a:p>
        </p:txBody>
      </p:sp>
      <p:sp>
        <p:nvSpPr>
          <p:cNvPr id="8" name="下矢印 7">
            <a:extLst>
              <a:ext uri="{FF2B5EF4-FFF2-40B4-BE49-F238E27FC236}">
                <a16:creationId xmlns:a16="http://schemas.microsoft.com/office/drawing/2014/main" id="{4DFF5932-C388-D6BB-8B14-635728C3DB76}"/>
              </a:ext>
            </a:extLst>
          </p:cNvPr>
          <p:cNvSpPr/>
          <p:nvPr/>
        </p:nvSpPr>
        <p:spPr>
          <a:xfrm>
            <a:off x="3690292" y="4651817"/>
            <a:ext cx="494136" cy="5863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下矢印 10">
            <a:extLst>
              <a:ext uri="{FF2B5EF4-FFF2-40B4-BE49-F238E27FC236}">
                <a16:creationId xmlns:a16="http://schemas.microsoft.com/office/drawing/2014/main" id="{CC096B7A-8778-FA3C-F69E-45381CAB9C49}"/>
              </a:ext>
            </a:extLst>
          </p:cNvPr>
          <p:cNvSpPr/>
          <p:nvPr/>
        </p:nvSpPr>
        <p:spPr>
          <a:xfrm rot="12929584">
            <a:off x="7257093" y="4088493"/>
            <a:ext cx="668098" cy="20180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0352D14-1042-C62C-8E67-731AB3E6A504}"/>
              </a:ext>
            </a:extLst>
          </p:cNvPr>
          <p:cNvSpPr/>
          <p:nvPr/>
        </p:nvSpPr>
        <p:spPr>
          <a:xfrm>
            <a:off x="8122722" y="2505694"/>
            <a:ext cx="3087584" cy="14725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err="1"/>
              <a:t>heroku</a:t>
            </a:r>
            <a:r>
              <a:rPr kumimoji="1" lang="en-US" altLang="ja-JP" dirty="0"/>
              <a:t> open </a:t>
            </a:r>
            <a:r>
              <a:rPr kumimoji="1" lang="ja-JP" altLang="en-US"/>
              <a:t>で立ち上げ</a:t>
            </a:r>
          </a:p>
        </p:txBody>
      </p:sp>
    </p:spTree>
    <p:extLst>
      <p:ext uri="{BB962C8B-B14F-4D97-AF65-F5344CB8AC3E}">
        <p14:creationId xmlns:p14="http://schemas.microsoft.com/office/powerpoint/2010/main" val="5038799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905626-44F2-2826-3F43-D4D6472B8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コンテンツ プレースホルダー 5" descr="グラフィカル ユーザー インターフェイス が含まれている画像&#10;&#10;自動的に生成された説明">
            <a:extLst>
              <a:ext uri="{FF2B5EF4-FFF2-40B4-BE49-F238E27FC236}">
                <a16:creationId xmlns:a16="http://schemas.microsoft.com/office/drawing/2014/main" id="{6EE0041D-106B-94D1-0697-3F16EC541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1926" y="682831"/>
            <a:ext cx="10878907" cy="5492338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BC5D28C-5749-BAD7-9657-4D07BE88C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40833" y="6405789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34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02924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A16A4-E6A5-95B8-1D08-F7AAD204F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730828"/>
            <a:ext cx="9905998" cy="4709061"/>
          </a:xfrm>
        </p:spPr>
        <p:txBody>
          <a:bodyPr/>
          <a:lstStyle/>
          <a:p>
            <a:pPr marL="0" indent="0">
              <a:buNone/>
            </a:pPr>
            <a:r>
              <a:rPr lang="ja-JP" altLang="en-US"/>
              <a:t>さる</a:t>
            </a:r>
            <a:r>
              <a:rPr lang="en-US" altLang="ja-JP" dirty="0"/>
              <a:t>11/19-20</a:t>
            </a:r>
            <a:r>
              <a:rPr lang="ja-JP" altLang="en-US"/>
              <a:t>日、東京ガス</a:t>
            </a:r>
            <a:r>
              <a:rPr lang="en-US" altLang="ja-JP" dirty="0" err="1"/>
              <a:t>i</a:t>
            </a:r>
            <a:r>
              <a:rPr lang="ja-JP" altLang="en-US"/>
              <a:t>ネットさんのハッカソンに参加しました。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目論見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r>
              <a:rPr lang="ja-JP" altLang="en-US"/>
              <a:t>開発経験</a:t>
            </a:r>
            <a:r>
              <a:rPr lang="en-US" altLang="ja-JP" dirty="0"/>
              <a:t>GET!</a:t>
            </a:r>
          </a:p>
          <a:p>
            <a:r>
              <a:rPr lang="ja-JP" altLang="en-US"/>
              <a:t>知らない技術学ぶ！</a:t>
            </a:r>
            <a:endParaRPr lang="en-US" altLang="ja-JP" dirty="0"/>
          </a:p>
          <a:p>
            <a:r>
              <a:rPr lang="ja-JP" altLang="en-US"/>
              <a:t>無料でご飯たべたい</a:t>
            </a:r>
            <a:r>
              <a:rPr lang="en-US" altLang="ja-JP" dirty="0"/>
              <a:t>!</a:t>
            </a:r>
            <a:br>
              <a:rPr lang="en-US" altLang="ja-JP" dirty="0"/>
            </a:b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39380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A16A4-E6A5-95B8-1D08-F7AAD204F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9181" y="1726375"/>
            <a:ext cx="9905998" cy="4709061"/>
          </a:xfrm>
        </p:spPr>
        <p:txBody>
          <a:bodyPr/>
          <a:lstStyle/>
          <a:p>
            <a:pPr marL="0" indent="0">
              <a:buNone/>
            </a:pPr>
            <a:br>
              <a:rPr lang="en-US" altLang="ja-JP" dirty="0"/>
            </a:b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5</a:t>
            </a:fld>
            <a:endParaRPr lang="en-US" sz="2000" dirty="0"/>
          </a:p>
        </p:txBody>
      </p:sp>
      <p:pic>
        <p:nvPicPr>
          <p:cNvPr id="6" name="図 5" descr="テーブル&#10;&#10;自動的に生成された説明">
            <a:extLst>
              <a:ext uri="{FF2B5EF4-FFF2-40B4-BE49-F238E27FC236}">
                <a16:creationId xmlns:a16="http://schemas.microsoft.com/office/drawing/2014/main" id="{49B42701-3BA7-AF9B-27F4-98FE5DE71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181" y="1726374"/>
            <a:ext cx="8317329" cy="470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5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A16A4-E6A5-95B8-1D08-F7AAD204F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374570"/>
            <a:ext cx="9905998" cy="4709061"/>
          </a:xfrm>
        </p:spPr>
        <p:txBody>
          <a:bodyPr/>
          <a:lstStyle/>
          <a:p>
            <a:pPr marL="0" indent="0">
              <a:buNone/>
            </a:pPr>
            <a:r>
              <a:rPr lang="ja-JP" altLang="en-US"/>
              <a:t>初日はアイデアソンと開発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アイデアソンとは</a:t>
            </a:r>
            <a:r>
              <a:rPr lang="en-US" altLang="ja-JP" dirty="0"/>
              <a:t>..?</a:t>
            </a:r>
          </a:p>
          <a:p>
            <a:pPr marL="0" indent="0">
              <a:buNone/>
            </a:pPr>
            <a:r>
              <a:rPr lang="ja-JP" altLang="en-US"/>
              <a:t>・とりあえず何個でもいいので開発する成果物の案を挙げ、チーム内で議論した上で良さそうなものを選定する。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・選定したアイデアをブラッシュアップし、実装にあたって必要な言語あるいはフレームワークを決める。また、完成後のおおまかなイメージを提示し、開発がスムーズにいくようにする。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・具体化したアイデアをチームごとに発表しあい、改善点等を見つける。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・開発へ</a:t>
            </a:r>
            <a:br>
              <a:rPr lang="en-US" altLang="ja-JP" dirty="0"/>
            </a:b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02807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A16A4-E6A5-95B8-1D08-F7AAD204F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726375"/>
            <a:ext cx="9905998" cy="4851070"/>
          </a:xfrm>
        </p:spPr>
        <p:txBody>
          <a:bodyPr/>
          <a:lstStyle/>
          <a:p>
            <a:pPr marL="0" indent="0">
              <a:buNone/>
            </a:pPr>
            <a:br>
              <a:rPr lang="en-US" altLang="ja-JP" dirty="0"/>
            </a:b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7</a:t>
            </a:fld>
            <a:endParaRPr lang="en-US" sz="2000" dirty="0"/>
          </a:p>
        </p:txBody>
      </p:sp>
      <p:pic>
        <p:nvPicPr>
          <p:cNvPr id="6" name="図 5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EFA7D97D-227B-281E-380A-E54669269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2061020"/>
            <a:ext cx="7943849" cy="437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733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1A16A4-E6A5-95B8-1D08-F7AAD204F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854962"/>
            <a:ext cx="9905998" cy="4169723"/>
          </a:xfrm>
        </p:spPr>
        <p:txBody>
          <a:bodyPr/>
          <a:lstStyle/>
          <a:p>
            <a:pPr marL="0" indent="0">
              <a:buNone/>
            </a:pPr>
            <a:br>
              <a:rPr lang="en-US" altLang="ja-JP" dirty="0"/>
            </a:br>
            <a:r>
              <a:rPr lang="en-US" altLang="ja-JP" u="sng" dirty="0"/>
              <a:t>1</a:t>
            </a:r>
            <a:r>
              <a:rPr lang="ja-JP" altLang="en-US" u="sng"/>
              <a:t>日目・</a:t>
            </a:r>
            <a:r>
              <a:rPr lang="en-US" altLang="ja-JP" u="sng" dirty="0"/>
              <a:t>2</a:t>
            </a:r>
            <a:r>
              <a:rPr lang="ja-JP" altLang="en-US" u="sng"/>
              <a:t>日目ともに作業内容は同じ</a:t>
            </a:r>
            <a:endParaRPr lang="en-US" altLang="ja-JP" u="sng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開発の流れ：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とりあえず分業体制でそれぞれの機能を実装していく。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・私</a:t>
            </a:r>
            <a:r>
              <a:rPr lang="en-US" altLang="ja-JP" dirty="0"/>
              <a:t> </a:t>
            </a:r>
            <a:r>
              <a:rPr lang="ja-JP" altLang="en-US"/>
              <a:t>フロントエンド全般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・こうきくん　</a:t>
            </a:r>
            <a:r>
              <a:rPr lang="en-US" altLang="ja-JP" dirty="0"/>
              <a:t>FLASK</a:t>
            </a:r>
            <a:r>
              <a:rPr lang="ja-JP" altLang="en-US"/>
              <a:t>を通したウェブアプリの立ち上げ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/>
              <a:t>・そらくん　クラウドを通した</a:t>
            </a:r>
            <a:r>
              <a:rPr lang="en-US" altLang="ja-JP" dirty="0"/>
              <a:t>API</a:t>
            </a:r>
            <a:r>
              <a:rPr lang="ja-JP" altLang="en-US"/>
              <a:t>連携による預金額の更新システムの構築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23005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174F0B-F60F-2D3C-88E8-F8EA949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22564"/>
            <a:ext cx="9905998" cy="1303811"/>
          </a:xfrm>
        </p:spPr>
        <p:txBody>
          <a:bodyPr/>
          <a:lstStyle/>
          <a:p>
            <a:r>
              <a:rPr kumimoji="1" lang="ja-JP" altLang="en-US"/>
              <a:t>東京ガス</a:t>
            </a:r>
            <a:r>
              <a:rPr lang="en-US" altLang="ja-JP" dirty="0" err="1"/>
              <a:t>i</a:t>
            </a:r>
            <a:r>
              <a:rPr lang="ja-JP" altLang="en-US"/>
              <a:t>ネット　ハッカソンリポート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B472BB-1CD2-7281-C471-4C478675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47165" y="6435436"/>
            <a:ext cx="551167" cy="365125"/>
          </a:xfrm>
        </p:spPr>
        <p:txBody>
          <a:bodyPr/>
          <a:lstStyle/>
          <a:p>
            <a:fld id="{A7CD31F4-64FA-4BA0-9498-67783267A8C8}" type="slidenum">
              <a:rPr lang="en-US" sz="2000" smtClean="0"/>
              <a:t>9</a:t>
            </a:fld>
            <a:endParaRPr lang="en-US" sz="2000" dirty="0"/>
          </a:p>
        </p:txBody>
      </p:sp>
      <p:pic>
        <p:nvPicPr>
          <p:cNvPr id="8" name="図 7" descr="テキスト&#10;&#10;自動的に生成された説明">
            <a:extLst>
              <a:ext uri="{FF2B5EF4-FFF2-40B4-BE49-F238E27FC236}">
                <a16:creationId xmlns:a16="http://schemas.microsoft.com/office/drawing/2014/main" id="{A0D57930-5044-FE48-ECFE-35FD1666C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38" y="2111972"/>
            <a:ext cx="5369725" cy="3260127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D536DC0-26F9-C578-6541-984DECE61DF3}"/>
              </a:ext>
            </a:extLst>
          </p:cNvPr>
          <p:cNvSpPr txBox="1"/>
          <p:nvPr/>
        </p:nvSpPr>
        <p:spPr>
          <a:xfrm>
            <a:off x="6629400" y="2111972"/>
            <a:ext cx="427672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左を実行すると、何が起きるか</a:t>
            </a:r>
            <a:r>
              <a:rPr kumimoji="1" lang="en-US" altLang="ja-JP" dirty="0"/>
              <a:t>?</a:t>
            </a:r>
          </a:p>
          <a:p>
            <a:br>
              <a:rPr kumimoji="1" lang="en-US" altLang="ja-JP" dirty="0"/>
            </a:br>
            <a:endParaRPr kumimoji="1" lang="en-US" altLang="ja-JP" dirty="0"/>
          </a:p>
          <a:p>
            <a:r>
              <a:rPr kumimoji="1" lang="ja-JP" altLang="en-US"/>
              <a:t>レポジトリーのクローン</a:t>
            </a:r>
            <a:endParaRPr kumimoji="1" lang="en-US" altLang="ja-JP" dirty="0"/>
          </a:p>
          <a:p>
            <a:r>
              <a:rPr kumimoji="1" lang="ja-JP" altLang="en-US"/>
              <a:t>↓</a:t>
            </a:r>
            <a:endParaRPr kumimoji="1" lang="en-US" altLang="ja-JP" dirty="0"/>
          </a:p>
          <a:p>
            <a:r>
              <a:rPr kumimoji="1" lang="en-US" altLang="ja-JP" dirty="0" err="1"/>
              <a:t>VSCode</a:t>
            </a:r>
            <a:r>
              <a:rPr kumimoji="1" lang="ja-JP" altLang="en-US"/>
              <a:t>上の</a:t>
            </a:r>
            <a:r>
              <a:rPr kumimoji="1" lang="en-US" altLang="ja-JP" dirty="0" err="1"/>
              <a:t>main.py</a:t>
            </a:r>
            <a:r>
              <a:rPr kumimoji="1" lang="ja-JP" altLang="en-US"/>
              <a:t>を実行</a:t>
            </a:r>
            <a:endParaRPr kumimoji="1" lang="en-US" altLang="ja-JP" dirty="0"/>
          </a:p>
          <a:p>
            <a:r>
              <a:rPr kumimoji="1" lang="ja-JP" altLang="en-US"/>
              <a:t>↓</a:t>
            </a:r>
            <a:endParaRPr kumimoji="1" lang="en-US" altLang="ja-JP" dirty="0"/>
          </a:p>
          <a:p>
            <a:r>
              <a:rPr kumimoji="1" lang="ja-JP" altLang="en-US"/>
              <a:t>立ち上がったアプリを使ってみる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一連の動作を見てみよう</a:t>
            </a:r>
            <a:r>
              <a:rPr kumimoji="1" lang="en-US" altLang="ja-JP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418044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メッシュ">
  <a:themeElements>
    <a:clrScheme name="メッシュ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メッシュ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メッシュ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{DC3A7F00-F8FB-AA4E-B439-3986F2FAC664}tf10001079</Template>
  <TotalTime>4151</TotalTime>
  <Words>2157</Words>
  <Application>Microsoft Macintosh PowerPoint</Application>
  <PresentationFormat>ワイド画面</PresentationFormat>
  <Paragraphs>344</Paragraphs>
  <Slides>34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40" baseType="lpstr">
      <vt:lpstr>-apple-system</vt:lpstr>
      <vt:lpstr>YakuHanJPs</vt:lpstr>
      <vt:lpstr>游ゴシック</vt:lpstr>
      <vt:lpstr>Arial</vt:lpstr>
      <vt:lpstr>Century Gothic</vt:lpstr>
      <vt:lpstr>メッシュ</vt:lpstr>
      <vt:lpstr>第3回LT大会 吉田ゼミAtCODER部</vt:lpstr>
      <vt:lpstr>目次</vt:lpstr>
      <vt:lpstr>就活関連 </vt:lpstr>
      <vt:lpstr>東京ガスiネット　ハッカソンリポート</vt:lpstr>
      <vt:lpstr>東京ガスiネット　ハッカソンリポート</vt:lpstr>
      <vt:lpstr>東京ガスiネット　ハッカソンリポート</vt:lpstr>
      <vt:lpstr>東京ガスiネット　ハッカソンリポート</vt:lpstr>
      <vt:lpstr>東京ガスiネット　ハッカソンリポート</vt:lpstr>
      <vt:lpstr>東京ガスiネット　ハッカソンリポート</vt:lpstr>
      <vt:lpstr>東京ガスiネット　ハッカソンリポート</vt:lpstr>
      <vt:lpstr>コードレビューで得た知識コーナー </vt:lpstr>
      <vt:lpstr>アルゴリズム関連</vt:lpstr>
      <vt:lpstr>アルゴリズム関連2　　コーディングインタビュー</vt:lpstr>
      <vt:lpstr>アルゴリズム関連3　　コーディングインタビュー</vt:lpstr>
      <vt:lpstr>アルゴリズム関連4　　コーディングインタビュー</vt:lpstr>
      <vt:lpstr>アルゴリズム関連5　　コーディングインタビュー</vt:lpstr>
      <vt:lpstr>アルゴリズム関連6　カダンのアルゴリズム</vt:lpstr>
      <vt:lpstr>アルゴリズム関連7　カダンのアルゴリズム</vt:lpstr>
      <vt:lpstr>アルゴリズム関連8　カダンのアルゴリズム</vt:lpstr>
      <vt:lpstr>アルゴリズム関連9　カメとウサギのアルゴリズム</vt:lpstr>
      <vt:lpstr>アルゴリズム関連10　カメとウサギのアルゴリズム</vt:lpstr>
      <vt:lpstr>COLABマウントの自動化</vt:lpstr>
      <vt:lpstr>DIJKSTAR/CoLLECTIONS について</vt:lpstr>
      <vt:lpstr>GITHUBのホームにREADMEを追加しよう</vt:lpstr>
      <vt:lpstr>READMEで遊ぼう</vt:lpstr>
      <vt:lpstr>READMEで遊ぼう</vt:lpstr>
      <vt:lpstr>READMEで遊ぼう</vt:lpstr>
      <vt:lpstr>HEROKU を通した PYTHON フレームワーク産のアプリのデプロイ </vt:lpstr>
      <vt:lpstr>HEROKuでウェブアプリをデプロイするプロセス</vt:lpstr>
      <vt:lpstr>HEROKuでウェブアプリをデプロイするプロセス</vt:lpstr>
      <vt:lpstr>HEROKuでウェブアプリをデプロイするプロセス</vt:lpstr>
      <vt:lpstr>HEROKuでウェブアプリをデプロイするプロセス</vt:lpstr>
      <vt:lpstr>HEROKuでウェブアプリをデプロイするプロセス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宮城　ひゅうが</dc:creator>
  <cp:lastModifiedBy>宮城　ひゅうが</cp:lastModifiedBy>
  <cp:revision>13</cp:revision>
  <dcterms:created xsi:type="dcterms:W3CDTF">2022-10-19T16:28:29Z</dcterms:created>
  <dcterms:modified xsi:type="dcterms:W3CDTF">2022-11-24T07:02:13Z</dcterms:modified>
</cp:coreProperties>
</file>

<file path=docProps/thumbnail.jpeg>
</file>